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3.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7" r:id="rId2"/>
    <p:sldId id="301" r:id="rId3"/>
    <p:sldId id="994" r:id="rId4"/>
    <p:sldId id="1033" r:id="rId5"/>
    <p:sldId id="1032" r:id="rId6"/>
    <p:sldId id="1042" r:id="rId7"/>
    <p:sldId id="1046" r:id="rId8"/>
    <p:sldId id="1054" r:id="rId9"/>
    <p:sldId id="1038" r:id="rId10"/>
    <p:sldId id="1043" r:id="rId11"/>
    <p:sldId id="1053" r:id="rId12"/>
    <p:sldId id="1044" r:id="rId13"/>
    <p:sldId id="1045" r:id="rId14"/>
    <p:sldId id="992" r:id="rId15"/>
    <p:sldId id="454" r:id="rId16"/>
    <p:sldId id="1000" r:id="rId17"/>
    <p:sldId id="279" r:id="rId18"/>
    <p:sldId id="959" r:id="rId19"/>
    <p:sldId id="887" r:id="rId20"/>
    <p:sldId id="493" r:id="rId21"/>
    <p:sldId id="269" r:id="rId22"/>
    <p:sldId id="1050" r:id="rId23"/>
    <p:sldId id="986" r:id="rId24"/>
    <p:sldId id="268" r:id="rId25"/>
    <p:sldId id="1051" r:id="rId26"/>
    <p:sldId id="261" r:id="rId27"/>
    <p:sldId id="997" r:id="rId28"/>
    <p:sldId id="998" r:id="rId29"/>
    <p:sldId id="275" r:id="rId30"/>
    <p:sldId id="999" r:id="rId31"/>
    <p:sldId id="1040" r:id="rId32"/>
    <p:sldId id="1048" r:id="rId33"/>
    <p:sldId id="353"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373"/>
    <p:restoredTop sz="78840"/>
  </p:normalViewPr>
  <p:slideViewPr>
    <p:cSldViewPr snapToGrid="0">
      <p:cViewPr varScale="1">
        <p:scale>
          <a:sx n="120" d="100"/>
          <a:sy n="120" d="100"/>
        </p:scale>
        <p:origin x="12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F5C66D-CC5B-42FC-BFEE-49694157171A}"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2E3EDD0C-AF6A-4602-9F6D-81D0BC675021}">
      <dgm:prSet/>
      <dgm:spPr/>
      <dgm:t>
        <a:bodyPr/>
        <a:lstStyle/>
        <a:p>
          <a:r>
            <a:rPr lang="en-US" b="0" i="0"/>
            <a:t>Culturally inappropriate conduct of researchers</a:t>
          </a:r>
          <a:endParaRPr lang="en-US"/>
        </a:p>
      </dgm:t>
    </dgm:pt>
    <dgm:pt modelId="{B44E5CC3-3BB9-4E8D-9145-52E95FFEC9B4}" type="parTrans" cxnId="{57842C32-E26D-4C03-9700-476CEAB20EC7}">
      <dgm:prSet/>
      <dgm:spPr/>
      <dgm:t>
        <a:bodyPr/>
        <a:lstStyle/>
        <a:p>
          <a:endParaRPr lang="en-US"/>
        </a:p>
      </dgm:t>
    </dgm:pt>
    <dgm:pt modelId="{77DB23FF-E103-4E8B-A359-A7CFDFB3ED71}" type="sibTrans" cxnId="{57842C32-E26D-4C03-9700-476CEAB20EC7}">
      <dgm:prSet/>
      <dgm:spPr/>
      <dgm:t>
        <a:bodyPr/>
        <a:lstStyle/>
        <a:p>
          <a:endParaRPr lang="en-US"/>
        </a:p>
      </dgm:t>
    </dgm:pt>
    <dgm:pt modelId="{0A762CDC-E25C-4B9F-88A2-C169C0B26943}">
      <dgm:prSet/>
      <dgm:spPr/>
      <dgm:t>
        <a:bodyPr/>
        <a:lstStyle/>
        <a:p>
          <a:r>
            <a:rPr lang="en-US" b="0" i="1"/>
            <a:t>“Researchers took photographs of individuals in their homes, of breastfeeding mothers, or of underage children, whilst ignoring our social customs and norms. Bribes or other advantages were offered”</a:t>
          </a:r>
          <a:r>
            <a:rPr lang="en-US" b="0" i="0"/>
            <a:t>.</a:t>
          </a:r>
          <a:endParaRPr lang="en-US"/>
        </a:p>
      </dgm:t>
    </dgm:pt>
    <dgm:pt modelId="{D4AE8BC3-AEAF-4C64-951B-37440BFA4C8C}" type="parTrans" cxnId="{C2550A72-761A-4E56-AEA6-0AD20BCB1754}">
      <dgm:prSet/>
      <dgm:spPr/>
      <dgm:t>
        <a:bodyPr/>
        <a:lstStyle/>
        <a:p>
          <a:endParaRPr lang="en-US"/>
        </a:p>
      </dgm:t>
    </dgm:pt>
    <dgm:pt modelId="{8FC33675-1CF2-44AD-87FF-3D8AD18C792D}" type="sibTrans" cxnId="{C2550A72-761A-4E56-AEA6-0AD20BCB1754}">
      <dgm:prSet/>
      <dgm:spPr/>
      <dgm:t>
        <a:bodyPr/>
        <a:lstStyle/>
        <a:p>
          <a:endParaRPr lang="en-US"/>
        </a:p>
      </dgm:t>
    </dgm:pt>
    <dgm:pt modelId="{74BC954D-A235-40A8-8991-3D9AEDF5D2DE}">
      <dgm:prSet/>
      <dgm:spPr/>
      <dgm:t>
        <a:bodyPr/>
        <a:lstStyle/>
        <a:p>
          <a:r>
            <a:rPr lang="en-US" b="0" i="0"/>
            <a:t>Undertaking research without ethics approval</a:t>
          </a:r>
          <a:endParaRPr lang="en-US"/>
        </a:p>
      </dgm:t>
    </dgm:pt>
    <dgm:pt modelId="{EC9E1372-B8F9-4E45-B001-D9221DD4312E}" type="parTrans" cxnId="{8316B28D-5091-4E6B-869A-55286DC32EC5}">
      <dgm:prSet/>
      <dgm:spPr/>
      <dgm:t>
        <a:bodyPr/>
        <a:lstStyle/>
        <a:p>
          <a:endParaRPr lang="en-US"/>
        </a:p>
      </dgm:t>
    </dgm:pt>
    <dgm:pt modelId="{A16E4A1C-5563-449E-A636-C4B5D46D4256}" type="sibTrans" cxnId="{8316B28D-5091-4E6B-869A-55286DC32EC5}">
      <dgm:prSet/>
      <dgm:spPr/>
      <dgm:t>
        <a:bodyPr/>
        <a:lstStyle/>
        <a:p>
          <a:endParaRPr lang="en-US"/>
        </a:p>
      </dgm:t>
    </dgm:pt>
    <dgm:pt modelId="{286C7F5E-EE2B-46CC-A638-74FB89B80515}">
      <dgm:prSet/>
      <dgm:spPr/>
      <dgm:t>
        <a:bodyPr/>
        <a:lstStyle/>
        <a:p>
          <a:r>
            <a:rPr lang="en-US" b="0" i="0"/>
            <a:t>Failure to obtain ethical approval for research in Nepal or effort to obtain retrospective ethical approval in Liberia when the publication of research results was otherwise blocked.</a:t>
          </a:r>
          <a:endParaRPr lang="en-US"/>
        </a:p>
      </dgm:t>
    </dgm:pt>
    <dgm:pt modelId="{9ECC084C-CF00-4DE2-8ABC-14E3DCA57527}" type="parTrans" cxnId="{B30EE49B-6436-4E85-8D3C-EED40379170F}">
      <dgm:prSet/>
      <dgm:spPr/>
      <dgm:t>
        <a:bodyPr/>
        <a:lstStyle/>
        <a:p>
          <a:endParaRPr lang="en-US"/>
        </a:p>
      </dgm:t>
    </dgm:pt>
    <dgm:pt modelId="{C331DB4C-95DB-4A04-A2BC-B3B75F8707F3}" type="sibTrans" cxnId="{B30EE49B-6436-4E85-8D3C-EED40379170F}">
      <dgm:prSet/>
      <dgm:spPr/>
      <dgm:t>
        <a:bodyPr/>
        <a:lstStyle/>
        <a:p>
          <a:endParaRPr lang="en-US"/>
        </a:p>
      </dgm:t>
    </dgm:pt>
    <dgm:pt modelId="{C72B2EC4-3EB7-4A98-8E41-13170166B410}">
      <dgm:prSet/>
      <dgm:spPr/>
      <dgm:t>
        <a:bodyPr/>
        <a:lstStyle/>
        <a:p>
          <a:r>
            <a:rPr lang="en-US" b="0" i="0"/>
            <a:t>Imposing burdens and risks on research participants who are unlikely to benefit themselves</a:t>
          </a:r>
          <a:endParaRPr lang="en-US"/>
        </a:p>
      </dgm:t>
    </dgm:pt>
    <dgm:pt modelId="{A6F6FB44-F6E2-4AB5-9DA2-ACDAC2449236}" type="parTrans" cxnId="{5BC37CC5-67DC-4A5A-9FAC-77977E11C63A}">
      <dgm:prSet/>
      <dgm:spPr/>
      <dgm:t>
        <a:bodyPr/>
        <a:lstStyle/>
        <a:p>
          <a:endParaRPr lang="en-US"/>
        </a:p>
      </dgm:t>
    </dgm:pt>
    <dgm:pt modelId="{79C5FE8F-21B3-47ED-BF27-884735F5CB23}" type="sibTrans" cxnId="{5BC37CC5-67DC-4A5A-9FAC-77977E11C63A}">
      <dgm:prSet/>
      <dgm:spPr/>
      <dgm:t>
        <a:bodyPr/>
        <a:lstStyle/>
        <a:p>
          <a:endParaRPr lang="en-US"/>
        </a:p>
      </dgm:t>
    </dgm:pt>
    <dgm:pt modelId="{E1D7DB66-CB2D-44C3-AAF2-09E4EC17AA68}">
      <dgm:prSet/>
      <dgm:spPr/>
      <dgm:t>
        <a:bodyPr/>
        <a:lstStyle/>
        <a:p>
          <a:r>
            <a:rPr lang="en-US" b="0" i="0"/>
            <a:t>Ebola virus research undertaken in a resource-poor setting that had no incidence of Ebola, and amongst vulnerable populations who were unlikely to obtain access to the resulting products and services.</a:t>
          </a:r>
          <a:endParaRPr lang="en-US"/>
        </a:p>
      </dgm:t>
    </dgm:pt>
    <dgm:pt modelId="{88B20D87-A222-4227-8015-908F5E8E20B1}" type="parTrans" cxnId="{187A55C4-6D64-4E2B-B0BC-AAD72A99D523}">
      <dgm:prSet/>
      <dgm:spPr/>
      <dgm:t>
        <a:bodyPr/>
        <a:lstStyle/>
        <a:p>
          <a:endParaRPr lang="en-US"/>
        </a:p>
      </dgm:t>
    </dgm:pt>
    <dgm:pt modelId="{AFF9496F-4DBE-4253-9D34-3583F9D23C47}" type="sibTrans" cxnId="{187A55C4-6D64-4E2B-B0BC-AAD72A99D523}">
      <dgm:prSet/>
      <dgm:spPr/>
      <dgm:t>
        <a:bodyPr/>
        <a:lstStyle/>
        <a:p>
          <a:endParaRPr lang="en-US"/>
        </a:p>
      </dgm:t>
    </dgm:pt>
    <dgm:pt modelId="{B10AEC5C-6E1A-4F96-BCBB-E6717C7BB14D}">
      <dgm:prSet/>
      <dgm:spPr/>
      <dgm:t>
        <a:bodyPr/>
        <a:lstStyle/>
        <a:p>
          <a:r>
            <a:rPr lang="en-US" b="0" i="0"/>
            <a:t>Exporting valuable materials abroad without benefit sharing</a:t>
          </a:r>
          <a:endParaRPr lang="en-US"/>
        </a:p>
      </dgm:t>
    </dgm:pt>
    <dgm:pt modelId="{AD31AA36-DB49-4AAF-A7BC-94A80FBCA945}" type="parTrans" cxnId="{2611FA9C-8448-408D-8D84-6615A094D883}">
      <dgm:prSet/>
      <dgm:spPr/>
      <dgm:t>
        <a:bodyPr/>
        <a:lstStyle/>
        <a:p>
          <a:endParaRPr lang="en-US"/>
        </a:p>
      </dgm:t>
    </dgm:pt>
    <dgm:pt modelId="{B99A8626-06CC-4FFA-B2EF-E7F19B190E7A}" type="sibTrans" cxnId="{2611FA9C-8448-408D-8D84-6615A094D883}">
      <dgm:prSet/>
      <dgm:spPr/>
      <dgm:t>
        <a:bodyPr/>
        <a:lstStyle/>
        <a:p>
          <a:endParaRPr lang="en-US"/>
        </a:p>
      </dgm:t>
    </dgm:pt>
    <dgm:pt modelId="{F6979CD1-F558-4837-ADDF-9FA7B1EB16D7}">
      <dgm:prSet/>
      <dgm:spPr/>
      <dgm:t>
        <a:bodyPr/>
        <a:lstStyle/>
        <a:p>
          <a:r>
            <a:rPr lang="en-US" b="0" i="0"/>
            <a:t>Refusal by an overseas company conducting a Chinese clinical trial to pay financial compensation for harm incurred as a result of taking part in medical research.</a:t>
          </a:r>
          <a:endParaRPr lang="en-US"/>
        </a:p>
      </dgm:t>
    </dgm:pt>
    <dgm:pt modelId="{CBA0F5D5-7CC5-4290-90DA-C914AB69A641}" type="parTrans" cxnId="{E71895B9-176C-4962-9CC9-3463E166E699}">
      <dgm:prSet/>
      <dgm:spPr/>
      <dgm:t>
        <a:bodyPr/>
        <a:lstStyle/>
        <a:p>
          <a:endParaRPr lang="en-US"/>
        </a:p>
      </dgm:t>
    </dgm:pt>
    <dgm:pt modelId="{D967DB29-F9C7-4225-A6DC-559EBF3938E5}" type="sibTrans" cxnId="{E71895B9-176C-4962-9CC9-3463E166E699}">
      <dgm:prSet/>
      <dgm:spPr/>
      <dgm:t>
        <a:bodyPr/>
        <a:lstStyle/>
        <a:p>
          <a:endParaRPr lang="en-US"/>
        </a:p>
      </dgm:t>
    </dgm:pt>
    <dgm:pt modelId="{8674C99D-75A9-7B42-9CCE-F1D8524DD522}" type="pres">
      <dgm:prSet presAssocID="{60F5C66D-CC5B-42FC-BFEE-49694157171A}" presName="linear" presStyleCnt="0">
        <dgm:presLayoutVars>
          <dgm:animLvl val="lvl"/>
          <dgm:resizeHandles val="exact"/>
        </dgm:presLayoutVars>
      </dgm:prSet>
      <dgm:spPr/>
    </dgm:pt>
    <dgm:pt modelId="{44AF4BAA-D8B4-F441-85F5-51622BF501A2}" type="pres">
      <dgm:prSet presAssocID="{2E3EDD0C-AF6A-4602-9F6D-81D0BC675021}" presName="parentText" presStyleLbl="node1" presStyleIdx="0" presStyleCnt="4">
        <dgm:presLayoutVars>
          <dgm:chMax val="0"/>
          <dgm:bulletEnabled val="1"/>
        </dgm:presLayoutVars>
      </dgm:prSet>
      <dgm:spPr/>
    </dgm:pt>
    <dgm:pt modelId="{E0975E3E-8D62-9D4D-9C2B-E3EB2414E00C}" type="pres">
      <dgm:prSet presAssocID="{2E3EDD0C-AF6A-4602-9F6D-81D0BC675021}" presName="childText" presStyleLbl="revTx" presStyleIdx="0" presStyleCnt="4">
        <dgm:presLayoutVars>
          <dgm:bulletEnabled val="1"/>
        </dgm:presLayoutVars>
      </dgm:prSet>
      <dgm:spPr/>
    </dgm:pt>
    <dgm:pt modelId="{6F132D5E-94CB-BC46-B8D8-9CEA22B885A2}" type="pres">
      <dgm:prSet presAssocID="{74BC954D-A235-40A8-8991-3D9AEDF5D2DE}" presName="parentText" presStyleLbl="node1" presStyleIdx="1" presStyleCnt="4">
        <dgm:presLayoutVars>
          <dgm:chMax val="0"/>
          <dgm:bulletEnabled val="1"/>
        </dgm:presLayoutVars>
      </dgm:prSet>
      <dgm:spPr/>
    </dgm:pt>
    <dgm:pt modelId="{096ABACD-C1B1-114E-B7C9-836112F3CA8F}" type="pres">
      <dgm:prSet presAssocID="{74BC954D-A235-40A8-8991-3D9AEDF5D2DE}" presName="childText" presStyleLbl="revTx" presStyleIdx="1" presStyleCnt="4">
        <dgm:presLayoutVars>
          <dgm:bulletEnabled val="1"/>
        </dgm:presLayoutVars>
      </dgm:prSet>
      <dgm:spPr/>
    </dgm:pt>
    <dgm:pt modelId="{CCA63ADB-C988-D947-A66A-1B1E8E5B954F}" type="pres">
      <dgm:prSet presAssocID="{C72B2EC4-3EB7-4A98-8E41-13170166B410}" presName="parentText" presStyleLbl="node1" presStyleIdx="2" presStyleCnt="4">
        <dgm:presLayoutVars>
          <dgm:chMax val="0"/>
          <dgm:bulletEnabled val="1"/>
        </dgm:presLayoutVars>
      </dgm:prSet>
      <dgm:spPr/>
    </dgm:pt>
    <dgm:pt modelId="{B2980198-A9FC-0345-9F00-792493FBFAEE}" type="pres">
      <dgm:prSet presAssocID="{C72B2EC4-3EB7-4A98-8E41-13170166B410}" presName="childText" presStyleLbl="revTx" presStyleIdx="2" presStyleCnt="4">
        <dgm:presLayoutVars>
          <dgm:bulletEnabled val="1"/>
        </dgm:presLayoutVars>
      </dgm:prSet>
      <dgm:spPr/>
    </dgm:pt>
    <dgm:pt modelId="{812C0539-E563-3743-BAEE-466EF4EE5718}" type="pres">
      <dgm:prSet presAssocID="{B10AEC5C-6E1A-4F96-BCBB-E6717C7BB14D}" presName="parentText" presStyleLbl="node1" presStyleIdx="3" presStyleCnt="4">
        <dgm:presLayoutVars>
          <dgm:chMax val="0"/>
          <dgm:bulletEnabled val="1"/>
        </dgm:presLayoutVars>
      </dgm:prSet>
      <dgm:spPr/>
    </dgm:pt>
    <dgm:pt modelId="{70CCF038-23B1-974E-AD80-1DACF850F89C}" type="pres">
      <dgm:prSet presAssocID="{B10AEC5C-6E1A-4F96-BCBB-E6717C7BB14D}" presName="childText" presStyleLbl="revTx" presStyleIdx="3" presStyleCnt="4">
        <dgm:presLayoutVars>
          <dgm:bulletEnabled val="1"/>
        </dgm:presLayoutVars>
      </dgm:prSet>
      <dgm:spPr/>
    </dgm:pt>
  </dgm:ptLst>
  <dgm:cxnLst>
    <dgm:cxn modelId="{2D87F810-CC57-294A-9824-D2349401BECE}" type="presOf" srcId="{286C7F5E-EE2B-46CC-A638-74FB89B80515}" destId="{096ABACD-C1B1-114E-B7C9-836112F3CA8F}" srcOrd="0" destOrd="0" presId="urn:microsoft.com/office/officeart/2005/8/layout/vList2"/>
    <dgm:cxn modelId="{0967561B-1DDF-B645-BCEB-279EDCD3C6FA}" type="presOf" srcId="{E1D7DB66-CB2D-44C3-AAF2-09E4EC17AA68}" destId="{B2980198-A9FC-0345-9F00-792493FBFAEE}" srcOrd="0" destOrd="0" presId="urn:microsoft.com/office/officeart/2005/8/layout/vList2"/>
    <dgm:cxn modelId="{57842C32-E26D-4C03-9700-476CEAB20EC7}" srcId="{60F5C66D-CC5B-42FC-BFEE-49694157171A}" destId="{2E3EDD0C-AF6A-4602-9F6D-81D0BC675021}" srcOrd="0" destOrd="0" parTransId="{B44E5CC3-3BB9-4E8D-9145-52E95FFEC9B4}" sibTransId="{77DB23FF-E103-4E8B-A359-A7CFDFB3ED71}"/>
    <dgm:cxn modelId="{9804F936-8003-8A42-A733-47BDB88DF876}" type="presOf" srcId="{C72B2EC4-3EB7-4A98-8E41-13170166B410}" destId="{CCA63ADB-C988-D947-A66A-1B1E8E5B954F}" srcOrd="0" destOrd="0" presId="urn:microsoft.com/office/officeart/2005/8/layout/vList2"/>
    <dgm:cxn modelId="{D3C2183B-43E8-3A4F-A5E9-53A5E2C95AA9}" type="presOf" srcId="{0A762CDC-E25C-4B9F-88A2-C169C0B26943}" destId="{E0975E3E-8D62-9D4D-9C2B-E3EB2414E00C}" srcOrd="0" destOrd="0" presId="urn:microsoft.com/office/officeart/2005/8/layout/vList2"/>
    <dgm:cxn modelId="{187C9D3F-5241-334F-ADA1-48DB8AB2DDF1}" type="presOf" srcId="{60F5C66D-CC5B-42FC-BFEE-49694157171A}" destId="{8674C99D-75A9-7B42-9CCE-F1D8524DD522}" srcOrd="0" destOrd="0" presId="urn:microsoft.com/office/officeart/2005/8/layout/vList2"/>
    <dgm:cxn modelId="{C2550A72-761A-4E56-AEA6-0AD20BCB1754}" srcId="{2E3EDD0C-AF6A-4602-9F6D-81D0BC675021}" destId="{0A762CDC-E25C-4B9F-88A2-C169C0B26943}" srcOrd="0" destOrd="0" parTransId="{D4AE8BC3-AEAF-4C64-951B-37440BFA4C8C}" sibTransId="{8FC33675-1CF2-44AD-87FF-3D8AD18C792D}"/>
    <dgm:cxn modelId="{8DA01688-2D79-014A-8D1E-2A8DCC16B5C6}" type="presOf" srcId="{F6979CD1-F558-4837-ADDF-9FA7B1EB16D7}" destId="{70CCF038-23B1-974E-AD80-1DACF850F89C}" srcOrd="0" destOrd="0" presId="urn:microsoft.com/office/officeart/2005/8/layout/vList2"/>
    <dgm:cxn modelId="{8316B28D-5091-4E6B-869A-55286DC32EC5}" srcId="{60F5C66D-CC5B-42FC-BFEE-49694157171A}" destId="{74BC954D-A235-40A8-8991-3D9AEDF5D2DE}" srcOrd="1" destOrd="0" parTransId="{EC9E1372-B8F9-4E45-B001-D9221DD4312E}" sibTransId="{A16E4A1C-5563-449E-A636-C4B5D46D4256}"/>
    <dgm:cxn modelId="{35A1BA8F-F7CE-D84B-803D-C07D2E69B991}" type="presOf" srcId="{B10AEC5C-6E1A-4F96-BCBB-E6717C7BB14D}" destId="{812C0539-E563-3743-BAEE-466EF4EE5718}" srcOrd="0" destOrd="0" presId="urn:microsoft.com/office/officeart/2005/8/layout/vList2"/>
    <dgm:cxn modelId="{B30EE49B-6436-4E85-8D3C-EED40379170F}" srcId="{74BC954D-A235-40A8-8991-3D9AEDF5D2DE}" destId="{286C7F5E-EE2B-46CC-A638-74FB89B80515}" srcOrd="0" destOrd="0" parTransId="{9ECC084C-CF00-4DE2-8ABC-14E3DCA57527}" sibTransId="{C331DB4C-95DB-4A04-A2BC-B3B75F8707F3}"/>
    <dgm:cxn modelId="{2611FA9C-8448-408D-8D84-6615A094D883}" srcId="{60F5C66D-CC5B-42FC-BFEE-49694157171A}" destId="{B10AEC5C-6E1A-4F96-BCBB-E6717C7BB14D}" srcOrd="3" destOrd="0" parTransId="{AD31AA36-DB49-4AAF-A7BC-94A80FBCA945}" sibTransId="{B99A8626-06CC-4FFA-B2EF-E7F19B190E7A}"/>
    <dgm:cxn modelId="{36ECD1A6-D999-9B4A-8FD5-1A262AB34C79}" type="presOf" srcId="{74BC954D-A235-40A8-8991-3D9AEDF5D2DE}" destId="{6F132D5E-94CB-BC46-B8D8-9CEA22B885A2}" srcOrd="0" destOrd="0" presId="urn:microsoft.com/office/officeart/2005/8/layout/vList2"/>
    <dgm:cxn modelId="{E71895B9-176C-4962-9CC9-3463E166E699}" srcId="{B10AEC5C-6E1A-4F96-BCBB-E6717C7BB14D}" destId="{F6979CD1-F558-4837-ADDF-9FA7B1EB16D7}" srcOrd="0" destOrd="0" parTransId="{CBA0F5D5-7CC5-4290-90DA-C914AB69A641}" sibTransId="{D967DB29-F9C7-4225-A6DC-559EBF3938E5}"/>
    <dgm:cxn modelId="{187A55C4-6D64-4E2B-B0BC-AAD72A99D523}" srcId="{C72B2EC4-3EB7-4A98-8E41-13170166B410}" destId="{E1D7DB66-CB2D-44C3-AAF2-09E4EC17AA68}" srcOrd="0" destOrd="0" parTransId="{88B20D87-A222-4227-8015-908F5E8E20B1}" sibTransId="{AFF9496F-4DBE-4253-9D34-3583F9D23C47}"/>
    <dgm:cxn modelId="{5BC37CC5-67DC-4A5A-9FAC-77977E11C63A}" srcId="{60F5C66D-CC5B-42FC-BFEE-49694157171A}" destId="{C72B2EC4-3EB7-4A98-8E41-13170166B410}" srcOrd="2" destOrd="0" parTransId="{A6F6FB44-F6E2-4AB5-9DA2-ACDAC2449236}" sibTransId="{79C5FE8F-21B3-47ED-BF27-884735F5CB23}"/>
    <dgm:cxn modelId="{C0EFCDE4-720A-A140-994B-EEDB35AD158E}" type="presOf" srcId="{2E3EDD0C-AF6A-4602-9F6D-81D0BC675021}" destId="{44AF4BAA-D8B4-F441-85F5-51622BF501A2}" srcOrd="0" destOrd="0" presId="urn:microsoft.com/office/officeart/2005/8/layout/vList2"/>
    <dgm:cxn modelId="{9A0D805D-F07C-054E-A7B2-57FE06EA2778}" type="presParOf" srcId="{8674C99D-75A9-7B42-9CCE-F1D8524DD522}" destId="{44AF4BAA-D8B4-F441-85F5-51622BF501A2}" srcOrd="0" destOrd="0" presId="urn:microsoft.com/office/officeart/2005/8/layout/vList2"/>
    <dgm:cxn modelId="{C72926B9-140A-A943-BDCF-69541536EC75}" type="presParOf" srcId="{8674C99D-75A9-7B42-9CCE-F1D8524DD522}" destId="{E0975E3E-8D62-9D4D-9C2B-E3EB2414E00C}" srcOrd="1" destOrd="0" presId="urn:microsoft.com/office/officeart/2005/8/layout/vList2"/>
    <dgm:cxn modelId="{66DD8408-7417-2E4D-ADE2-4CF3EC6EB74E}" type="presParOf" srcId="{8674C99D-75A9-7B42-9CCE-F1D8524DD522}" destId="{6F132D5E-94CB-BC46-B8D8-9CEA22B885A2}" srcOrd="2" destOrd="0" presId="urn:microsoft.com/office/officeart/2005/8/layout/vList2"/>
    <dgm:cxn modelId="{60D39E1C-6026-3149-AC7E-E0F2888159AF}" type="presParOf" srcId="{8674C99D-75A9-7B42-9CCE-F1D8524DD522}" destId="{096ABACD-C1B1-114E-B7C9-836112F3CA8F}" srcOrd="3" destOrd="0" presId="urn:microsoft.com/office/officeart/2005/8/layout/vList2"/>
    <dgm:cxn modelId="{D8ACB51A-F575-C84F-A42F-C9C38DD10F82}" type="presParOf" srcId="{8674C99D-75A9-7B42-9CCE-F1D8524DD522}" destId="{CCA63ADB-C988-D947-A66A-1B1E8E5B954F}" srcOrd="4" destOrd="0" presId="urn:microsoft.com/office/officeart/2005/8/layout/vList2"/>
    <dgm:cxn modelId="{79B6C6F6-638B-AE43-B88B-470E1F68C729}" type="presParOf" srcId="{8674C99D-75A9-7B42-9CCE-F1D8524DD522}" destId="{B2980198-A9FC-0345-9F00-792493FBFAEE}" srcOrd="5" destOrd="0" presId="urn:microsoft.com/office/officeart/2005/8/layout/vList2"/>
    <dgm:cxn modelId="{4C69645B-9569-7247-8F9E-02DC5211437D}" type="presParOf" srcId="{8674C99D-75A9-7B42-9CCE-F1D8524DD522}" destId="{812C0539-E563-3743-BAEE-466EF4EE5718}" srcOrd="6" destOrd="0" presId="urn:microsoft.com/office/officeart/2005/8/layout/vList2"/>
    <dgm:cxn modelId="{10BF87A0-4210-5A4E-A908-C75D61BF027C}" type="presParOf" srcId="{8674C99D-75A9-7B42-9CCE-F1D8524DD522}" destId="{70CCF038-23B1-974E-AD80-1DACF850F89C}"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D3E31C0-2757-4F76-A091-E2044E7A2318}"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041A119A-2FA2-45FB-9075-909E53C2C87F}">
      <dgm:prSet/>
      <dgm:spPr/>
      <dgm:t>
        <a:bodyPr/>
        <a:lstStyle/>
        <a:p>
          <a:r>
            <a:rPr lang="en-US" b="1" dirty="0">
              <a:latin typeface="Arial" panose="020B0604020202020204" pitchFamily="34" charset="0"/>
              <a:cs typeface="Arial" panose="020B0604020202020204" pitchFamily="34" charset="0"/>
            </a:rPr>
            <a:t>Law</a:t>
          </a:r>
          <a:r>
            <a:rPr lang="en-US" dirty="0">
              <a:latin typeface="Arial" panose="020B0604020202020204" pitchFamily="34" charset="0"/>
              <a:cs typeface="Arial" panose="020B0604020202020204" pitchFamily="34" charset="0"/>
            </a:rPr>
            <a:t>, e.g., Common Rule, UNDRIP, tribal​</a:t>
          </a:r>
        </a:p>
      </dgm:t>
    </dgm:pt>
    <dgm:pt modelId="{8EF49D70-2D19-4A65-907F-E35D3C9D5478}" type="parTrans" cxnId="{B1DC652E-2E5D-4E39-BC8E-F0FD8F0E94BE}">
      <dgm:prSet/>
      <dgm:spPr/>
      <dgm:t>
        <a:bodyPr/>
        <a:lstStyle/>
        <a:p>
          <a:endParaRPr lang="en-US"/>
        </a:p>
      </dgm:t>
    </dgm:pt>
    <dgm:pt modelId="{A3EE21AF-BEBB-4CD3-8871-73CF2EDEB3D2}" type="sibTrans" cxnId="{B1DC652E-2E5D-4E39-BC8E-F0FD8F0E94BE}">
      <dgm:prSet/>
      <dgm:spPr/>
      <dgm:t>
        <a:bodyPr/>
        <a:lstStyle/>
        <a:p>
          <a:endParaRPr lang="en-US"/>
        </a:p>
      </dgm:t>
    </dgm:pt>
    <dgm:pt modelId="{C7644E7E-FA68-42DF-9390-ED0CDD4ABFB4}">
      <dgm:prSet/>
      <dgm:spPr/>
      <dgm:t>
        <a:bodyPr/>
        <a:lstStyle/>
        <a:p>
          <a:r>
            <a:rPr lang="en-US" b="1" dirty="0">
              <a:latin typeface="Arial" panose="020B0604020202020204" pitchFamily="34" charset="0"/>
              <a:cs typeface="Arial" panose="020B0604020202020204" pitchFamily="34" charset="0"/>
            </a:rPr>
            <a:t>Policy</a:t>
          </a:r>
          <a:r>
            <a:rPr lang="en-US" dirty="0">
              <a:latin typeface="Arial" panose="020B0604020202020204" pitchFamily="34" charset="0"/>
              <a:cs typeface="Arial" panose="020B0604020202020204" pitchFamily="34" charset="0"/>
            </a:rPr>
            <a:t>, e.g., government, institutional, org, professional guidelines ​</a:t>
          </a:r>
        </a:p>
      </dgm:t>
    </dgm:pt>
    <dgm:pt modelId="{06F0588C-B019-4548-943C-79811CD81243}" type="parTrans" cxnId="{5A4D05B2-84C6-4CF1-85B4-F1904726CCCB}">
      <dgm:prSet/>
      <dgm:spPr/>
      <dgm:t>
        <a:bodyPr/>
        <a:lstStyle/>
        <a:p>
          <a:endParaRPr lang="en-US"/>
        </a:p>
      </dgm:t>
    </dgm:pt>
    <dgm:pt modelId="{AD1BDAE6-7D32-4310-BB72-26CF497BE2C3}" type="sibTrans" cxnId="{5A4D05B2-84C6-4CF1-85B4-F1904726CCCB}">
      <dgm:prSet/>
      <dgm:spPr/>
      <dgm:t>
        <a:bodyPr/>
        <a:lstStyle/>
        <a:p>
          <a:endParaRPr lang="en-US"/>
        </a:p>
      </dgm:t>
    </dgm:pt>
    <dgm:pt modelId="{56A18E86-D104-440B-BFD2-64CA9A145D16}">
      <dgm:prSet/>
      <dgm:spPr/>
      <dgm:t>
        <a:bodyPr/>
        <a:lstStyle/>
        <a:p>
          <a:r>
            <a:rPr lang="en-US" b="1" dirty="0">
              <a:latin typeface="Arial" panose="020B0604020202020204" pitchFamily="34" charset="0"/>
              <a:cs typeface="Arial" panose="020B0604020202020204" pitchFamily="34" charset="0"/>
            </a:rPr>
            <a:t>Ethics</a:t>
          </a:r>
          <a:r>
            <a:rPr lang="en-US" dirty="0">
              <a:latin typeface="Arial" panose="020B0604020202020204" pitchFamily="34" charset="0"/>
              <a:cs typeface="Arial" panose="020B0604020202020204" pitchFamily="34" charset="0"/>
            </a:rPr>
            <a:t>, e.g., training, metadata labels​</a:t>
          </a:r>
        </a:p>
      </dgm:t>
    </dgm:pt>
    <dgm:pt modelId="{5E4B5086-0C0C-43CE-9354-0E4D6BB6A51B}" type="parTrans" cxnId="{427F95E3-95CD-4B40-9BF1-C2A6A16E598F}">
      <dgm:prSet/>
      <dgm:spPr/>
      <dgm:t>
        <a:bodyPr/>
        <a:lstStyle/>
        <a:p>
          <a:endParaRPr lang="en-US"/>
        </a:p>
      </dgm:t>
    </dgm:pt>
    <dgm:pt modelId="{CCF4A92D-2946-4E78-AC88-AFB3AFD5B7B4}" type="sibTrans" cxnId="{427F95E3-95CD-4B40-9BF1-C2A6A16E598F}">
      <dgm:prSet/>
      <dgm:spPr/>
      <dgm:t>
        <a:bodyPr/>
        <a:lstStyle/>
        <a:p>
          <a:endParaRPr lang="en-US"/>
        </a:p>
      </dgm:t>
    </dgm:pt>
    <dgm:pt modelId="{A9DCB42E-78E0-4C6F-A2FA-3F97B0B52E61}">
      <dgm:prSet/>
      <dgm:spPr/>
      <dgm:t>
        <a:bodyPr/>
        <a:lstStyle/>
        <a:p>
          <a:r>
            <a:rPr lang="en-US" b="1" dirty="0">
              <a:latin typeface="Arial" panose="020B0604020202020204" pitchFamily="34" charset="0"/>
              <a:cs typeface="Arial" panose="020B0604020202020204" pitchFamily="34" charset="0"/>
            </a:rPr>
            <a:t>Infrastructures</a:t>
          </a:r>
          <a:r>
            <a:rPr lang="en-US" dirty="0">
              <a:latin typeface="Arial" panose="020B0604020202020204" pitchFamily="34" charset="0"/>
              <a:cs typeface="Arial" panose="020B0604020202020204" pitchFamily="34" charset="0"/>
            </a:rPr>
            <a:t>, e.g., data standards, programming innovations</a:t>
          </a:r>
        </a:p>
      </dgm:t>
    </dgm:pt>
    <dgm:pt modelId="{325ED715-99D6-4CC3-BFA6-26762E23FBEC}" type="parTrans" cxnId="{1A26215E-F63C-4C71-B81D-C41B4B992458}">
      <dgm:prSet/>
      <dgm:spPr/>
      <dgm:t>
        <a:bodyPr/>
        <a:lstStyle/>
        <a:p>
          <a:endParaRPr lang="en-US"/>
        </a:p>
      </dgm:t>
    </dgm:pt>
    <dgm:pt modelId="{F642AF6D-2ED9-40E9-A023-166B32CA2573}" type="sibTrans" cxnId="{1A26215E-F63C-4C71-B81D-C41B4B992458}">
      <dgm:prSet/>
      <dgm:spPr/>
      <dgm:t>
        <a:bodyPr/>
        <a:lstStyle/>
        <a:p>
          <a:endParaRPr lang="en-US"/>
        </a:p>
      </dgm:t>
    </dgm:pt>
    <dgm:pt modelId="{0CD84433-CBA0-704A-B08F-08E58F74789C}" type="pres">
      <dgm:prSet presAssocID="{5D3E31C0-2757-4F76-A091-E2044E7A2318}" presName="linear" presStyleCnt="0">
        <dgm:presLayoutVars>
          <dgm:animLvl val="lvl"/>
          <dgm:resizeHandles val="exact"/>
        </dgm:presLayoutVars>
      </dgm:prSet>
      <dgm:spPr/>
    </dgm:pt>
    <dgm:pt modelId="{E59D13DF-7128-6544-849E-F4935E37A5C2}" type="pres">
      <dgm:prSet presAssocID="{041A119A-2FA2-45FB-9075-909E53C2C87F}" presName="parentText" presStyleLbl="node1" presStyleIdx="0" presStyleCnt="4">
        <dgm:presLayoutVars>
          <dgm:chMax val="0"/>
          <dgm:bulletEnabled val="1"/>
        </dgm:presLayoutVars>
      </dgm:prSet>
      <dgm:spPr/>
    </dgm:pt>
    <dgm:pt modelId="{DCBEF9EB-1D13-5647-AB56-A99814CBEAE5}" type="pres">
      <dgm:prSet presAssocID="{A3EE21AF-BEBB-4CD3-8871-73CF2EDEB3D2}" presName="spacer" presStyleCnt="0"/>
      <dgm:spPr/>
    </dgm:pt>
    <dgm:pt modelId="{32F62AB7-1570-7444-97B6-69F928BFD233}" type="pres">
      <dgm:prSet presAssocID="{C7644E7E-FA68-42DF-9390-ED0CDD4ABFB4}" presName="parentText" presStyleLbl="node1" presStyleIdx="1" presStyleCnt="4">
        <dgm:presLayoutVars>
          <dgm:chMax val="0"/>
          <dgm:bulletEnabled val="1"/>
        </dgm:presLayoutVars>
      </dgm:prSet>
      <dgm:spPr/>
    </dgm:pt>
    <dgm:pt modelId="{EEB282D6-B9D2-534C-9C72-1CC690364C79}" type="pres">
      <dgm:prSet presAssocID="{AD1BDAE6-7D32-4310-BB72-26CF497BE2C3}" presName="spacer" presStyleCnt="0"/>
      <dgm:spPr/>
    </dgm:pt>
    <dgm:pt modelId="{3BFD4EBD-D1A7-1141-8CD1-6E49A0DC9611}" type="pres">
      <dgm:prSet presAssocID="{56A18E86-D104-440B-BFD2-64CA9A145D16}" presName="parentText" presStyleLbl="node1" presStyleIdx="2" presStyleCnt="4">
        <dgm:presLayoutVars>
          <dgm:chMax val="0"/>
          <dgm:bulletEnabled val="1"/>
        </dgm:presLayoutVars>
      </dgm:prSet>
      <dgm:spPr/>
    </dgm:pt>
    <dgm:pt modelId="{EEBF1E55-C720-0A48-91AF-A9CA92991209}" type="pres">
      <dgm:prSet presAssocID="{CCF4A92D-2946-4E78-AC88-AFB3AFD5B7B4}" presName="spacer" presStyleCnt="0"/>
      <dgm:spPr/>
    </dgm:pt>
    <dgm:pt modelId="{62B08C11-309F-0C49-924D-002220F841B0}" type="pres">
      <dgm:prSet presAssocID="{A9DCB42E-78E0-4C6F-A2FA-3F97B0B52E61}" presName="parentText" presStyleLbl="node1" presStyleIdx="3" presStyleCnt="4">
        <dgm:presLayoutVars>
          <dgm:chMax val="0"/>
          <dgm:bulletEnabled val="1"/>
        </dgm:presLayoutVars>
      </dgm:prSet>
      <dgm:spPr/>
    </dgm:pt>
  </dgm:ptLst>
  <dgm:cxnLst>
    <dgm:cxn modelId="{094D0D23-C8BF-4F45-AA1F-8D4BF9B8E44F}" type="presOf" srcId="{5D3E31C0-2757-4F76-A091-E2044E7A2318}" destId="{0CD84433-CBA0-704A-B08F-08E58F74789C}" srcOrd="0" destOrd="0" presId="urn:microsoft.com/office/officeart/2005/8/layout/vList2"/>
    <dgm:cxn modelId="{B1DC652E-2E5D-4E39-BC8E-F0FD8F0E94BE}" srcId="{5D3E31C0-2757-4F76-A091-E2044E7A2318}" destId="{041A119A-2FA2-45FB-9075-909E53C2C87F}" srcOrd="0" destOrd="0" parTransId="{8EF49D70-2D19-4A65-907F-E35D3C9D5478}" sibTransId="{A3EE21AF-BEBB-4CD3-8871-73CF2EDEB3D2}"/>
    <dgm:cxn modelId="{9AB5F75A-66F5-A34D-A7CD-5CEEF86B5B2D}" type="presOf" srcId="{C7644E7E-FA68-42DF-9390-ED0CDD4ABFB4}" destId="{32F62AB7-1570-7444-97B6-69F928BFD233}" srcOrd="0" destOrd="0" presId="urn:microsoft.com/office/officeart/2005/8/layout/vList2"/>
    <dgm:cxn modelId="{F9608B5D-629A-D940-A2A2-41EF85F5C8D2}" type="presOf" srcId="{56A18E86-D104-440B-BFD2-64CA9A145D16}" destId="{3BFD4EBD-D1A7-1141-8CD1-6E49A0DC9611}" srcOrd="0" destOrd="0" presId="urn:microsoft.com/office/officeart/2005/8/layout/vList2"/>
    <dgm:cxn modelId="{1A26215E-F63C-4C71-B81D-C41B4B992458}" srcId="{5D3E31C0-2757-4F76-A091-E2044E7A2318}" destId="{A9DCB42E-78E0-4C6F-A2FA-3F97B0B52E61}" srcOrd="3" destOrd="0" parTransId="{325ED715-99D6-4CC3-BFA6-26762E23FBEC}" sibTransId="{F642AF6D-2ED9-40E9-A023-166B32CA2573}"/>
    <dgm:cxn modelId="{5DA906AE-0555-184D-B794-619AB5DDB2D9}" type="presOf" srcId="{A9DCB42E-78E0-4C6F-A2FA-3F97B0B52E61}" destId="{62B08C11-309F-0C49-924D-002220F841B0}" srcOrd="0" destOrd="0" presId="urn:microsoft.com/office/officeart/2005/8/layout/vList2"/>
    <dgm:cxn modelId="{5A4D05B2-84C6-4CF1-85B4-F1904726CCCB}" srcId="{5D3E31C0-2757-4F76-A091-E2044E7A2318}" destId="{C7644E7E-FA68-42DF-9390-ED0CDD4ABFB4}" srcOrd="1" destOrd="0" parTransId="{06F0588C-B019-4548-943C-79811CD81243}" sibTransId="{AD1BDAE6-7D32-4310-BB72-26CF497BE2C3}"/>
    <dgm:cxn modelId="{68B151B5-1FED-AB49-9A9A-A9239FFF1C20}" type="presOf" srcId="{041A119A-2FA2-45FB-9075-909E53C2C87F}" destId="{E59D13DF-7128-6544-849E-F4935E37A5C2}" srcOrd="0" destOrd="0" presId="urn:microsoft.com/office/officeart/2005/8/layout/vList2"/>
    <dgm:cxn modelId="{427F95E3-95CD-4B40-9BF1-C2A6A16E598F}" srcId="{5D3E31C0-2757-4F76-A091-E2044E7A2318}" destId="{56A18E86-D104-440B-BFD2-64CA9A145D16}" srcOrd="2" destOrd="0" parTransId="{5E4B5086-0C0C-43CE-9354-0E4D6BB6A51B}" sibTransId="{CCF4A92D-2946-4E78-AC88-AFB3AFD5B7B4}"/>
    <dgm:cxn modelId="{BC8BF06E-36A5-0644-A28F-6773E25F7D3D}" type="presParOf" srcId="{0CD84433-CBA0-704A-B08F-08E58F74789C}" destId="{E59D13DF-7128-6544-849E-F4935E37A5C2}" srcOrd="0" destOrd="0" presId="urn:microsoft.com/office/officeart/2005/8/layout/vList2"/>
    <dgm:cxn modelId="{84E0D332-D3C2-AE45-9992-674C416EC702}" type="presParOf" srcId="{0CD84433-CBA0-704A-B08F-08E58F74789C}" destId="{DCBEF9EB-1D13-5647-AB56-A99814CBEAE5}" srcOrd="1" destOrd="0" presId="urn:microsoft.com/office/officeart/2005/8/layout/vList2"/>
    <dgm:cxn modelId="{9543EF3A-B4AE-4A4D-9EE4-1A959CF27E52}" type="presParOf" srcId="{0CD84433-CBA0-704A-B08F-08E58F74789C}" destId="{32F62AB7-1570-7444-97B6-69F928BFD233}" srcOrd="2" destOrd="0" presId="urn:microsoft.com/office/officeart/2005/8/layout/vList2"/>
    <dgm:cxn modelId="{5798C0BD-8D6E-0844-8D1B-AE2EE793C0C9}" type="presParOf" srcId="{0CD84433-CBA0-704A-B08F-08E58F74789C}" destId="{EEB282D6-B9D2-534C-9C72-1CC690364C79}" srcOrd="3" destOrd="0" presId="urn:microsoft.com/office/officeart/2005/8/layout/vList2"/>
    <dgm:cxn modelId="{0B7EE354-2B12-CC4C-B7F7-05CA4DBB4362}" type="presParOf" srcId="{0CD84433-CBA0-704A-B08F-08E58F74789C}" destId="{3BFD4EBD-D1A7-1141-8CD1-6E49A0DC9611}" srcOrd="4" destOrd="0" presId="urn:microsoft.com/office/officeart/2005/8/layout/vList2"/>
    <dgm:cxn modelId="{291E9F39-955B-0F4D-B1A8-825C1DF9933B}" type="presParOf" srcId="{0CD84433-CBA0-704A-B08F-08E58F74789C}" destId="{EEBF1E55-C720-0A48-91AF-A9CA92991209}" srcOrd="5" destOrd="0" presId="urn:microsoft.com/office/officeart/2005/8/layout/vList2"/>
    <dgm:cxn modelId="{3AE476E0-6FE5-B549-BBF2-183865C23453}" type="presParOf" srcId="{0CD84433-CBA0-704A-B08F-08E58F74789C}" destId="{62B08C11-309F-0C49-924D-002220F841B0}"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AF4BAA-D8B4-F441-85F5-51622BF501A2}">
      <dsp:nvSpPr>
        <dsp:cNvPr id="0" name=""/>
        <dsp:cNvSpPr/>
      </dsp:nvSpPr>
      <dsp:spPr>
        <a:xfrm>
          <a:off x="0" y="55398"/>
          <a:ext cx="6263640" cy="715052"/>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Culturally inappropriate conduct of researchers</a:t>
          </a:r>
          <a:endParaRPr lang="en-US" sz="1800" kern="1200"/>
        </a:p>
      </dsp:txBody>
      <dsp:txXfrm>
        <a:off x="34906" y="90304"/>
        <a:ext cx="6193828" cy="645240"/>
      </dsp:txXfrm>
    </dsp:sp>
    <dsp:sp modelId="{E0975E3E-8D62-9D4D-9C2B-E3EB2414E00C}">
      <dsp:nvSpPr>
        <dsp:cNvPr id="0" name=""/>
        <dsp:cNvSpPr/>
      </dsp:nvSpPr>
      <dsp:spPr>
        <a:xfrm>
          <a:off x="0" y="770451"/>
          <a:ext cx="6263640" cy="633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871"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b="0" i="1" kern="1200"/>
            <a:t>“Researchers took photographs of individuals in their homes, of breastfeeding mothers, or of underage children, whilst ignoring our social customs and norms. Bribes or other advantages were offered”</a:t>
          </a:r>
          <a:r>
            <a:rPr lang="en-US" sz="1400" b="0" i="0" kern="1200"/>
            <a:t>.</a:t>
          </a:r>
          <a:endParaRPr lang="en-US" sz="1400" kern="1200"/>
        </a:p>
      </dsp:txBody>
      <dsp:txXfrm>
        <a:off x="0" y="770451"/>
        <a:ext cx="6263640" cy="633420"/>
      </dsp:txXfrm>
    </dsp:sp>
    <dsp:sp modelId="{6F132D5E-94CB-BC46-B8D8-9CEA22B885A2}">
      <dsp:nvSpPr>
        <dsp:cNvPr id="0" name=""/>
        <dsp:cNvSpPr/>
      </dsp:nvSpPr>
      <dsp:spPr>
        <a:xfrm>
          <a:off x="0" y="1403871"/>
          <a:ext cx="6263640" cy="715052"/>
        </a:xfrm>
        <a:prstGeom prst="round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Undertaking research without ethics approval</a:t>
          </a:r>
          <a:endParaRPr lang="en-US" sz="1800" kern="1200"/>
        </a:p>
      </dsp:txBody>
      <dsp:txXfrm>
        <a:off x="34906" y="1438777"/>
        <a:ext cx="6193828" cy="645240"/>
      </dsp:txXfrm>
    </dsp:sp>
    <dsp:sp modelId="{096ABACD-C1B1-114E-B7C9-836112F3CA8F}">
      <dsp:nvSpPr>
        <dsp:cNvPr id="0" name=""/>
        <dsp:cNvSpPr/>
      </dsp:nvSpPr>
      <dsp:spPr>
        <a:xfrm>
          <a:off x="0" y="2118923"/>
          <a:ext cx="6263640" cy="633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871"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b="0" i="0" kern="1200"/>
            <a:t>Failure to obtain ethical approval for research in Nepal or effort to obtain retrospective ethical approval in Liberia when the publication of research results was otherwise blocked.</a:t>
          </a:r>
          <a:endParaRPr lang="en-US" sz="1400" kern="1200"/>
        </a:p>
      </dsp:txBody>
      <dsp:txXfrm>
        <a:off x="0" y="2118923"/>
        <a:ext cx="6263640" cy="633420"/>
      </dsp:txXfrm>
    </dsp:sp>
    <dsp:sp modelId="{CCA63ADB-C988-D947-A66A-1B1E8E5B954F}">
      <dsp:nvSpPr>
        <dsp:cNvPr id="0" name=""/>
        <dsp:cNvSpPr/>
      </dsp:nvSpPr>
      <dsp:spPr>
        <a:xfrm>
          <a:off x="0" y="2752343"/>
          <a:ext cx="6263640" cy="715052"/>
        </a:xfrm>
        <a:prstGeom prst="round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Imposing burdens and risks on research participants who are unlikely to benefit themselves</a:t>
          </a:r>
          <a:endParaRPr lang="en-US" sz="1800" kern="1200"/>
        </a:p>
      </dsp:txBody>
      <dsp:txXfrm>
        <a:off x="34906" y="2787249"/>
        <a:ext cx="6193828" cy="645240"/>
      </dsp:txXfrm>
    </dsp:sp>
    <dsp:sp modelId="{B2980198-A9FC-0345-9F00-792493FBFAEE}">
      <dsp:nvSpPr>
        <dsp:cNvPr id="0" name=""/>
        <dsp:cNvSpPr/>
      </dsp:nvSpPr>
      <dsp:spPr>
        <a:xfrm>
          <a:off x="0" y="3467396"/>
          <a:ext cx="6263640" cy="633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871"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b="0" i="0" kern="1200"/>
            <a:t>Ebola virus research undertaken in a resource-poor setting that had no incidence of Ebola, and amongst vulnerable populations who were unlikely to obtain access to the resulting products and services.</a:t>
          </a:r>
          <a:endParaRPr lang="en-US" sz="1400" kern="1200"/>
        </a:p>
      </dsp:txBody>
      <dsp:txXfrm>
        <a:off x="0" y="3467396"/>
        <a:ext cx="6263640" cy="633420"/>
      </dsp:txXfrm>
    </dsp:sp>
    <dsp:sp modelId="{812C0539-E563-3743-BAEE-466EF4EE5718}">
      <dsp:nvSpPr>
        <dsp:cNvPr id="0" name=""/>
        <dsp:cNvSpPr/>
      </dsp:nvSpPr>
      <dsp:spPr>
        <a:xfrm>
          <a:off x="0" y="4100816"/>
          <a:ext cx="6263640" cy="715052"/>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Exporting valuable materials abroad without benefit sharing</a:t>
          </a:r>
          <a:endParaRPr lang="en-US" sz="1800" kern="1200"/>
        </a:p>
      </dsp:txBody>
      <dsp:txXfrm>
        <a:off x="34906" y="4135722"/>
        <a:ext cx="6193828" cy="645240"/>
      </dsp:txXfrm>
    </dsp:sp>
    <dsp:sp modelId="{70CCF038-23B1-974E-AD80-1DACF850F89C}">
      <dsp:nvSpPr>
        <dsp:cNvPr id="0" name=""/>
        <dsp:cNvSpPr/>
      </dsp:nvSpPr>
      <dsp:spPr>
        <a:xfrm>
          <a:off x="0" y="4815869"/>
          <a:ext cx="6263640" cy="633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871"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b="0" i="0" kern="1200"/>
            <a:t>Refusal by an overseas company conducting a Chinese clinical trial to pay financial compensation for harm incurred as a result of taking part in medical research.</a:t>
          </a:r>
          <a:endParaRPr lang="en-US" sz="1400" kern="1200"/>
        </a:p>
      </dsp:txBody>
      <dsp:txXfrm>
        <a:off x="0" y="4815869"/>
        <a:ext cx="6263640" cy="6334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9D13DF-7128-6544-849E-F4935E37A5C2}">
      <dsp:nvSpPr>
        <dsp:cNvPr id="0" name=""/>
        <dsp:cNvSpPr/>
      </dsp:nvSpPr>
      <dsp:spPr>
        <a:xfrm>
          <a:off x="0" y="114571"/>
          <a:ext cx="6578523" cy="111969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1" kern="1200" dirty="0">
              <a:latin typeface="Arial" panose="020B0604020202020204" pitchFamily="34" charset="0"/>
              <a:cs typeface="Arial" panose="020B0604020202020204" pitchFamily="34" charset="0"/>
            </a:rPr>
            <a:t>Law</a:t>
          </a:r>
          <a:r>
            <a:rPr lang="en-US" sz="2900" kern="1200" dirty="0">
              <a:latin typeface="Arial" panose="020B0604020202020204" pitchFamily="34" charset="0"/>
              <a:cs typeface="Arial" panose="020B0604020202020204" pitchFamily="34" charset="0"/>
            </a:rPr>
            <a:t>, e.g., Common Rule, UNDRIP, tribal​</a:t>
          </a:r>
        </a:p>
      </dsp:txBody>
      <dsp:txXfrm>
        <a:off x="54659" y="169230"/>
        <a:ext cx="6469205" cy="1010372"/>
      </dsp:txXfrm>
    </dsp:sp>
    <dsp:sp modelId="{32F62AB7-1570-7444-97B6-69F928BFD233}">
      <dsp:nvSpPr>
        <dsp:cNvPr id="0" name=""/>
        <dsp:cNvSpPr/>
      </dsp:nvSpPr>
      <dsp:spPr>
        <a:xfrm>
          <a:off x="0" y="1317781"/>
          <a:ext cx="6578523" cy="1119690"/>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1" kern="1200" dirty="0">
              <a:latin typeface="Arial" panose="020B0604020202020204" pitchFamily="34" charset="0"/>
              <a:cs typeface="Arial" panose="020B0604020202020204" pitchFamily="34" charset="0"/>
            </a:rPr>
            <a:t>Policy</a:t>
          </a:r>
          <a:r>
            <a:rPr lang="en-US" sz="2900" kern="1200" dirty="0">
              <a:latin typeface="Arial" panose="020B0604020202020204" pitchFamily="34" charset="0"/>
              <a:cs typeface="Arial" panose="020B0604020202020204" pitchFamily="34" charset="0"/>
            </a:rPr>
            <a:t>, e.g., government, institutional, org, professional guidelines ​</a:t>
          </a:r>
        </a:p>
      </dsp:txBody>
      <dsp:txXfrm>
        <a:off x="54659" y="1372440"/>
        <a:ext cx="6469205" cy="1010372"/>
      </dsp:txXfrm>
    </dsp:sp>
    <dsp:sp modelId="{3BFD4EBD-D1A7-1141-8CD1-6E49A0DC9611}">
      <dsp:nvSpPr>
        <dsp:cNvPr id="0" name=""/>
        <dsp:cNvSpPr/>
      </dsp:nvSpPr>
      <dsp:spPr>
        <a:xfrm>
          <a:off x="0" y="2520991"/>
          <a:ext cx="6578523" cy="1119690"/>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1" kern="1200" dirty="0">
              <a:latin typeface="Arial" panose="020B0604020202020204" pitchFamily="34" charset="0"/>
              <a:cs typeface="Arial" panose="020B0604020202020204" pitchFamily="34" charset="0"/>
            </a:rPr>
            <a:t>Ethics</a:t>
          </a:r>
          <a:r>
            <a:rPr lang="en-US" sz="2900" kern="1200" dirty="0">
              <a:latin typeface="Arial" panose="020B0604020202020204" pitchFamily="34" charset="0"/>
              <a:cs typeface="Arial" panose="020B0604020202020204" pitchFamily="34" charset="0"/>
            </a:rPr>
            <a:t>, e.g., training, metadata labels​</a:t>
          </a:r>
        </a:p>
      </dsp:txBody>
      <dsp:txXfrm>
        <a:off x="54659" y="2575650"/>
        <a:ext cx="6469205" cy="1010372"/>
      </dsp:txXfrm>
    </dsp:sp>
    <dsp:sp modelId="{62B08C11-309F-0C49-924D-002220F841B0}">
      <dsp:nvSpPr>
        <dsp:cNvPr id="0" name=""/>
        <dsp:cNvSpPr/>
      </dsp:nvSpPr>
      <dsp:spPr>
        <a:xfrm>
          <a:off x="0" y="3724201"/>
          <a:ext cx="6578523" cy="111969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1" kern="1200" dirty="0">
              <a:latin typeface="Arial" panose="020B0604020202020204" pitchFamily="34" charset="0"/>
              <a:cs typeface="Arial" panose="020B0604020202020204" pitchFamily="34" charset="0"/>
            </a:rPr>
            <a:t>Infrastructures</a:t>
          </a:r>
          <a:r>
            <a:rPr lang="en-US" sz="2900" kern="1200" dirty="0">
              <a:latin typeface="Arial" panose="020B0604020202020204" pitchFamily="34" charset="0"/>
              <a:cs typeface="Arial" panose="020B0604020202020204" pitchFamily="34" charset="0"/>
            </a:rPr>
            <a:t>, e.g., data standards, programming innovations</a:t>
          </a:r>
        </a:p>
      </dsp:txBody>
      <dsp:txXfrm>
        <a:off x="54659" y="3778860"/>
        <a:ext cx="6469205" cy="101037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10.jpeg>
</file>

<file path=ppt/media/image11.png>
</file>

<file path=ppt/media/image12.png>
</file>

<file path=ppt/media/image13.png>
</file>

<file path=ppt/media/image14.png>
</file>

<file path=ppt/media/image15.png>
</file>

<file path=ppt/media/image16.jpeg>
</file>

<file path=ppt/media/image17.jpg>
</file>

<file path=ppt/media/image18.jpg>
</file>

<file path=ppt/media/image19.jp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40.jpg>
</file>

<file path=ppt/media/image41.png>
</file>

<file path=ppt/media/image42.png>
</file>

<file path=ppt/media/image43.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94DD17-7E11-4C4A-8EBF-EBD73C900507}" type="datetimeFigureOut">
              <a:rPr lang="en-US" smtClean="0"/>
              <a:t>9/7/22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BEADCB-9827-1F45-8EFC-5D13032AB14A}" type="slidenum">
              <a:rPr lang="en-US" smtClean="0"/>
              <a:t>‹#›</a:t>
            </a:fld>
            <a:endParaRPr lang="en-US"/>
          </a:p>
        </p:txBody>
      </p:sp>
    </p:spTree>
    <p:extLst>
      <p:ext uri="{BB962C8B-B14F-4D97-AF65-F5344CB8AC3E}">
        <p14:creationId xmlns:p14="http://schemas.microsoft.com/office/powerpoint/2010/main" val="3392933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BEADCB-9827-1F45-8EFC-5D13032AB14A}" type="slidenum">
              <a:rPr lang="en-US" smtClean="0"/>
              <a:t>1</a:t>
            </a:fld>
            <a:endParaRPr lang="en-US"/>
          </a:p>
        </p:txBody>
      </p:sp>
    </p:spTree>
    <p:extLst>
      <p:ext uri="{BB962C8B-B14F-4D97-AF65-F5344CB8AC3E}">
        <p14:creationId xmlns:p14="http://schemas.microsoft.com/office/powerpoint/2010/main" val="22207973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9" name="Slide Image Placeholder 1"/>
          <p:cNvSpPr>
            <a:spLocks noGrp="1" noRot="1" noChangeAspect="1"/>
          </p:cNvSpPr>
          <p:nvPr>
            <p:ph type="sldImg"/>
          </p:nvPr>
        </p:nvSpPr>
        <p:spPr>
          <a:xfrm>
            <a:off x="381000" y="685800"/>
            <a:ext cx="6096000" cy="3429000"/>
          </a:xfrm>
          <a:ln/>
        </p:spPr>
      </p:sp>
      <p:sp>
        <p:nvSpPr>
          <p:cNvPr id="165890" name="Notes Placeholder 2"/>
          <p:cNvSpPr>
            <a:spLocks noGrp="1"/>
          </p:cNvSpPr>
          <p:nvPr>
            <p:ph type="body" idx="1"/>
          </p:nvPr>
        </p:nvSpPr>
        <p:spPr>
          <a:noFill/>
          <a:ln w="9525"/>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chemeClr val="bg1"/>
                </a:solidFill>
                <a:latin typeface="Century Gothic" charset="0"/>
                <a:ea typeface="Century Gothic" charset="0"/>
                <a:cs typeface="Century Gothic" charset="0"/>
              </a:rPr>
              <a:t>– </a:t>
            </a:r>
            <a:r>
              <a:rPr lang="en-US" sz="1600" b="1" i="1" dirty="0">
                <a:solidFill>
                  <a:schemeClr val="bg1"/>
                </a:solidFill>
                <a:latin typeface="Century Gothic" charset="0"/>
                <a:ea typeface="Century Gothic" charset="0"/>
                <a:cs typeface="Century Gothic" charset="0"/>
              </a:rPr>
              <a:t>Geographically bound, digital information</a:t>
            </a:r>
          </a:p>
          <a:p>
            <a:endParaRPr lang="en-US" sz="1600" dirty="0">
              <a:solidFill>
                <a:srgbClr val="C01B30"/>
              </a:solidFill>
              <a:latin typeface="Arial" charset="0"/>
              <a:ea typeface="Arial" charset="0"/>
              <a:cs typeface="Arial" charset="0"/>
            </a:endParaRPr>
          </a:p>
          <a:p>
            <a:endParaRPr lang="en-US" sz="1600" dirty="0">
              <a:solidFill>
                <a:srgbClr val="C01B30"/>
              </a:solidFill>
              <a:latin typeface="Arial" charset="0"/>
              <a:ea typeface="Arial" charset="0"/>
              <a:cs typeface="Arial" charset="0"/>
            </a:endParaRPr>
          </a:p>
          <a:p>
            <a:r>
              <a:rPr lang="en-US" sz="1600" b="1" i="1" dirty="0">
                <a:solidFill>
                  <a:schemeClr val="bg1"/>
                </a:solidFill>
                <a:latin typeface="Century Gothic" charset="0"/>
                <a:ea typeface="Century Gothic" charset="0"/>
                <a:cs typeface="Century Gothic" charset="0"/>
              </a:rPr>
              <a:t>– Corporate ownership of data, like </a:t>
            </a:r>
            <a:r>
              <a:rPr lang="en-US" sz="1600" b="1" i="1" dirty="0" err="1">
                <a:solidFill>
                  <a:schemeClr val="bg1"/>
                </a:solidFill>
                <a:latin typeface="Century Gothic" charset="0"/>
                <a:ea typeface="Century Gothic" charset="0"/>
                <a:cs typeface="Century Gothic" charset="0"/>
              </a:rPr>
              <a:t>facebook</a:t>
            </a:r>
            <a:endParaRPr lang="en-US" sz="1600" b="1" i="1" dirty="0">
              <a:solidFill>
                <a:schemeClr val="bg1"/>
              </a:solidFill>
              <a:latin typeface="Century Gothic" charset="0"/>
              <a:ea typeface="Century Gothic" charset="0"/>
              <a:cs typeface="Century Gothic" charset="0"/>
            </a:endParaRPr>
          </a:p>
          <a:p>
            <a:endParaRPr lang="en-US" sz="1600" b="1" i="1" dirty="0">
              <a:solidFill>
                <a:schemeClr val="bg1"/>
              </a:solidFill>
              <a:latin typeface="Century Gothic" charset="0"/>
              <a:ea typeface="Arial" charset="0"/>
              <a:cs typeface="Arial" charset="0"/>
            </a:endParaRPr>
          </a:p>
          <a:p>
            <a:r>
              <a:rPr lang="en-US" sz="1200" b="0" i="0" u="none" strike="noStrike" kern="1200" dirty="0" err="1">
                <a:solidFill>
                  <a:schemeClr val="tx1"/>
                </a:solidFill>
                <a:effectLst/>
                <a:latin typeface="+mn-lt"/>
                <a:ea typeface="+mn-ea"/>
                <a:cs typeface="+mn-cs"/>
              </a:rPr>
              <a:t>IDSov</a:t>
            </a:r>
            <a:r>
              <a:rPr lang="en-US" sz="1200" b="0" i="0" u="none" strike="noStrike" kern="1200" dirty="0">
                <a:solidFill>
                  <a:schemeClr val="tx1"/>
                </a:solidFill>
                <a:effectLst/>
                <a:latin typeface="+mn-lt"/>
                <a:ea typeface="+mn-ea"/>
                <a:cs typeface="+mn-cs"/>
              </a:rPr>
              <a:t> (expands beyond digital and geography to allow persistent relationships across time and space) and Gov (in mainstream from corporate roots) change these</a:t>
            </a:r>
            <a:endParaRPr lang="en-US" sz="1600" dirty="0">
              <a:solidFill>
                <a:srgbClr val="C01B30"/>
              </a:solidFill>
              <a:latin typeface="Arial" charset="0"/>
              <a:ea typeface="Arial" charset="0"/>
              <a:cs typeface="Arial" charset="0"/>
            </a:endParaRPr>
          </a:p>
        </p:txBody>
      </p:sp>
    </p:spTree>
    <p:extLst>
      <p:ext uri="{BB962C8B-B14F-4D97-AF65-F5344CB8AC3E}">
        <p14:creationId xmlns:p14="http://schemas.microsoft.com/office/powerpoint/2010/main" val="10476827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Indigenous Data Sovereignty (</a:t>
            </a:r>
            <a:r>
              <a:rPr lang="en-US" sz="1200" b="0" i="0" u="none" strike="noStrike" kern="1200" dirty="0" err="1">
                <a:solidFill>
                  <a:schemeClr val="tx1"/>
                </a:solidFill>
                <a:effectLst/>
                <a:latin typeface="+mn-lt"/>
                <a:ea typeface="+mn-ea"/>
                <a:cs typeface="+mn-cs"/>
              </a:rPr>
              <a:t>IDSov</a:t>
            </a:r>
            <a:r>
              <a:rPr lang="en-US" sz="1200" b="0" i="0" u="none" strike="noStrike" kern="1200" dirty="0">
                <a:solidFill>
                  <a:schemeClr val="tx1"/>
                </a:solidFill>
                <a:effectLst/>
                <a:latin typeface="+mn-lt"/>
                <a:ea typeface="+mn-ea"/>
                <a:cs typeface="+mn-cs"/>
              </a:rPr>
              <a:t>) focuses on the protection of Indigenous Peoples’ rights and interests in the governance of their data [1]. Protected data include information (collected by any entity, Indigenous or otherwise) about Indigenous Peoples’ physical environments and non-human relations, individuals and communities, and oral histories, languages, and belongings [2,3,4]. Indigenous data interests span diverse fields including human health, genomics, environmental sciences, social sciences, data sciences, the humanities, and cultural heritage. Across these sectors, the demand for policies, practices, and tools to reconcile community data governance with institutional and researcher responsibilities is increasing. </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hese</a:t>
            </a:r>
            <a:r>
              <a:rPr lang="en-US" sz="1200" kern="1200" dirty="0">
                <a:solidFill>
                  <a:schemeClr val="tx1"/>
                </a:solidFill>
                <a:effectLst/>
                <a:latin typeface="+mn-lt"/>
                <a:ea typeface="+mn-ea"/>
                <a:cs typeface="+mn-cs"/>
              </a:rPr>
              <a:t> rights are supported by the United Nations </a:t>
            </a:r>
            <a:r>
              <a:rPr lang="en-US" sz="1200" kern="1200" dirty="0" err="1">
                <a:solidFill>
                  <a:schemeClr val="tx1"/>
                </a:solidFill>
                <a:effectLst/>
                <a:latin typeface="+mn-lt"/>
                <a:ea typeface="+mn-ea"/>
                <a:cs typeface="+mn-cs"/>
              </a:rPr>
              <a:t>Declation</a:t>
            </a:r>
            <a:r>
              <a:rPr lang="en-US" sz="1200" kern="1200" dirty="0">
                <a:solidFill>
                  <a:schemeClr val="tx1"/>
                </a:solidFill>
                <a:effectLst/>
                <a:latin typeface="+mn-lt"/>
                <a:ea typeface="+mn-ea"/>
                <a:cs typeface="+mn-cs"/>
              </a:rPr>
              <a:t> on the Rights of </a:t>
            </a:r>
            <a:r>
              <a:rPr lang="en-US" sz="1200" kern="1200" dirty="0" err="1">
                <a:solidFill>
                  <a:schemeClr val="tx1"/>
                </a:solidFill>
                <a:effectLst/>
                <a:latin typeface="+mn-lt"/>
                <a:ea typeface="+mn-ea"/>
                <a:cs typeface="+mn-cs"/>
              </a:rPr>
              <a:t>Indigneous</a:t>
            </a:r>
            <a:r>
              <a:rPr lang="en-US" sz="1200" kern="1200" dirty="0">
                <a:solidFill>
                  <a:schemeClr val="tx1"/>
                </a:solidFill>
                <a:effectLst/>
                <a:latin typeface="+mn-lt"/>
                <a:ea typeface="+mn-ea"/>
                <a:cs typeface="+mn-cs"/>
              </a:rPr>
              <a:t> Peoples and have been endorsed by the Special </a:t>
            </a:r>
            <a:r>
              <a:rPr lang="en-US" sz="1200" kern="1200" dirty="0" err="1">
                <a:solidFill>
                  <a:schemeClr val="tx1"/>
                </a:solidFill>
                <a:effectLst/>
                <a:latin typeface="+mn-lt"/>
                <a:ea typeface="+mn-ea"/>
                <a:cs typeface="+mn-cs"/>
              </a:rPr>
              <a:t>Rapporteour</a:t>
            </a:r>
            <a:r>
              <a:rPr lang="en-US" sz="1200" kern="1200" dirty="0">
                <a:solidFill>
                  <a:schemeClr val="tx1"/>
                </a:solidFill>
                <a:effectLst/>
                <a:latin typeface="+mn-lt"/>
                <a:ea typeface="+mn-ea"/>
                <a:cs typeface="+mn-cs"/>
              </a:rPr>
              <a:t> on the right to privacy</a:t>
            </a:r>
          </a:p>
          <a:p>
            <a:endParaRPr lang="en-US" dirty="0"/>
          </a:p>
        </p:txBody>
      </p:sp>
      <p:sp>
        <p:nvSpPr>
          <p:cNvPr id="4" name="Slide Number Placeholder 3"/>
          <p:cNvSpPr>
            <a:spLocks noGrp="1"/>
          </p:cNvSpPr>
          <p:nvPr>
            <p:ph type="sldNum" sz="quarter" idx="5"/>
          </p:nvPr>
        </p:nvSpPr>
        <p:spPr/>
        <p:txBody>
          <a:bodyPr/>
          <a:lstStyle/>
          <a:p>
            <a:fld id="{25F19574-DB68-2843-8EE6-3A1CDC9EBB6E}" type="slidenum">
              <a:rPr lang="en-US" smtClean="0"/>
              <a:t>16</a:t>
            </a:fld>
            <a:endParaRPr lang="en-US"/>
          </a:p>
        </p:txBody>
      </p:sp>
    </p:spTree>
    <p:extLst>
      <p:ext uri="{BB962C8B-B14F-4D97-AF65-F5344CB8AC3E}">
        <p14:creationId xmlns:p14="http://schemas.microsoft.com/office/powerpoint/2010/main" val="10919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a:t>
            </a:r>
            <a:r>
              <a:rPr lang="en-US" dirty="0" err="1"/>
              <a:t>scientensts</a:t>
            </a:r>
            <a:r>
              <a:rPr lang="en-US" dirty="0"/>
              <a:t> today are trained in the Fair characteristic of data.</a:t>
            </a:r>
          </a:p>
          <a:p>
            <a:endParaRPr lang="en-US" dirty="0"/>
          </a:p>
          <a:p>
            <a:r>
              <a:rPr lang="en-US" sz="1200" kern="1200" dirty="0">
                <a:solidFill>
                  <a:schemeClr val="tx1"/>
                </a:solidFill>
                <a:effectLst/>
                <a:latin typeface="+mn-lt"/>
                <a:ea typeface="+mn-ea"/>
                <a:cs typeface="+mn-cs"/>
              </a:rPr>
              <a:t>. The FAIR principles seek to increase data sharing and reproducibility. </a:t>
            </a:r>
          </a:p>
          <a:p>
            <a:endParaRPr lang="en-US" dirty="0"/>
          </a:p>
        </p:txBody>
      </p:sp>
      <p:sp>
        <p:nvSpPr>
          <p:cNvPr id="4" name="Slide Number Placeholder 3"/>
          <p:cNvSpPr>
            <a:spLocks noGrp="1"/>
          </p:cNvSpPr>
          <p:nvPr>
            <p:ph type="sldNum" sz="quarter" idx="5"/>
          </p:nvPr>
        </p:nvSpPr>
        <p:spPr/>
        <p:txBody>
          <a:bodyPr/>
          <a:lstStyle/>
          <a:p>
            <a:fld id="{04A415CB-E860-0A4C-86A2-C64270A5ACB7}" type="slidenum">
              <a:rPr lang="en-US" smtClean="0"/>
              <a:t>17</a:t>
            </a:fld>
            <a:endParaRPr lang="en-US" dirty="0"/>
          </a:p>
        </p:txBody>
      </p:sp>
    </p:spTree>
    <p:extLst>
      <p:ext uri="{BB962C8B-B14F-4D97-AF65-F5344CB8AC3E}">
        <p14:creationId xmlns:p14="http://schemas.microsoft.com/office/powerpoint/2010/main" val="30977138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response to the increased generation and use of data in open data, big data, open science, and research environments and limited opportunities for Indigenous control, the CARE Principles for Indigenous Data Governance have been drafted. In 2019, </a:t>
            </a:r>
            <a:r>
              <a:rPr lang="en-US" sz="1200" dirty="0">
                <a:latin typeface="Arial" panose="020B0604020202020204" pitchFamily="34" charset="0"/>
                <a:cs typeface="Arial" panose="020B0604020202020204" pitchFamily="34" charset="0"/>
              </a:rPr>
              <a:t>The </a:t>
            </a:r>
            <a:r>
              <a:rPr lang="en-US" sz="1200" b="1" dirty="0">
                <a:latin typeface="Arial" panose="020B0604020202020204" pitchFamily="34" charset="0"/>
                <a:cs typeface="Arial" panose="020B0604020202020204" pitchFamily="34" charset="0"/>
              </a:rPr>
              <a:t>Global Indigenous Data Alliance</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released the CARE Principles which are—</a:t>
            </a:r>
            <a:r>
              <a:rPr lang="en-US" sz="1200" b="1" kern="1200" dirty="0">
                <a:solidFill>
                  <a:schemeClr val="tx1"/>
                </a:solidFill>
                <a:effectLst/>
                <a:latin typeface="+mn-lt"/>
                <a:ea typeface="+mn-ea"/>
                <a:cs typeface="+mn-cs"/>
              </a:rPr>
              <a:t>Collective benefit, Authority to control, Responsibility and Ethics</a:t>
            </a:r>
            <a:r>
              <a:rPr lang="en-US" sz="1200" kern="1200" dirty="0">
                <a:solidFill>
                  <a:schemeClr val="tx1"/>
                </a:solidFill>
                <a:effectLst/>
                <a:latin typeface="+mn-lt"/>
                <a:ea typeface="+mn-ea"/>
                <a:cs typeface="+mn-cs"/>
              </a:rPr>
              <a:t>. These CARE principles set forth critical considerations for non-tribal data creators, stewards, and users and are designed to guide the inclusion of Indigenous Peoples in data governance, increase Indigenous communities access to data and decrease </a:t>
            </a:r>
            <a:r>
              <a:rPr lang="en-US" sz="1200" kern="1200" dirty="0" err="1">
                <a:solidFill>
                  <a:schemeClr val="tx1"/>
                </a:solidFill>
                <a:effectLst/>
                <a:latin typeface="+mn-lt"/>
                <a:ea typeface="+mn-ea"/>
                <a:cs typeface="+mn-cs"/>
              </a:rPr>
              <a:t>digical</a:t>
            </a:r>
            <a:r>
              <a:rPr lang="en-US" sz="1200" kern="1200" dirty="0">
                <a:solidFill>
                  <a:schemeClr val="tx1"/>
                </a:solidFill>
                <a:effectLst/>
                <a:latin typeface="+mn-lt"/>
                <a:ea typeface="+mn-ea"/>
                <a:cs typeface="+mn-cs"/>
              </a:rPr>
              <a:t> colonization. The CARE Principles shift the focus of data governance from consultation to values-based relationships, and have been widely recognized as enriching the discussion of collective rights to data for other populations as well.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DB5118F3-6556-4A47-9116-DED16031DECE}" type="slidenum">
              <a:rPr lang="en-NZ" smtClean="0"/>
              <a:t>18</a:t>
            </a:fld>
            <a:endParaRPr lang="en-NZ"/>
          </a:p>
        </p:txBody>
      </p:sp>
    </p:spTree>
    <p:extLst>
      <p:ext uri="{BB962C8B-B14F-4D97-AF65-F5344CB8AC3E}">
        <p14:creationId xmlns:p14="http://schemas.microsoft.com/office/powerpoint/2010/main" val="7197217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75000"/>
                    <a:lumOff val="25000"/>
                  </a:schemeClr>
                </a:solidFill>
                <a:latin typeface="Century Gothic"/>
                <a:cs typeface="Century Gothic"/>
              </a:rPr>
              <a:t>Many who work in data science are being trained in the FAIR </a:t>
            </a:r>
            <a:r>
              <a:rPr lang="en-US" sz="1200" dirty="0" err="1">
                <a:solidFill>
                  <a:schemeClr val="tx1">
                    <a:lumMod val="75000"/>
                    <a:lumOff val="25000"/>
                  </a:schemeClr>
                </a:solidFill>
                <a:latin typeface="Century Gothic"/>
                <a:cs typeface="Century Gothic"/>
              </a:rPr>
              <a:t>pinciples</a:t>
            </a:r>
            <a:endParaRPr lang="en-US" sz="1200" dirty="0">
              <a:solidFill>
                <a:schemeClr val="tx1">
                  <a:lumMod val="75000"/>
                  <a:lumOff val="25000"/>
                </a:schemeClr>
              </a:solidFill>
              <a:latin typeface="Century Gothic"/>
              <a:cs typeface="Century Gothic"/>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FAIR principles which are Findable, Accessible, Interoperable, and Reusable. The FAIR principles seek to increase data sharing.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response to the increased generation and use of data in open data, big data, open science, and research environments and limited opportunities for Indigenous control, the CARE Principles for Indigenous Data Governance have been drafted. In 2019, </a:t>
            </a:r>
            <a:r>
              <a:rPr lang="en-US" sz="1200" dirty="0">
                <a:latin typeface="Arial" panose="020B0604020202020204" pitchFamily="34" charset="0"/>
                <a:cs typeface="Arial" panose="020B0604020202020204" pitchFamily="34" charset="0"/>
              </a:rPr>
              <a:t>The </a:t>
            </a:r>
            <a:r>
              <a:rPr lang="en-US" sz="1200" b="1" dirty="0">
                <a:latin typeface="Arial" panose="020B0604020202020204" pitchFamily="34" charset="0"/>
                <a:cs typeface="Arial" panose="020B0604020202020204" pitchFamily="34" charset="0"/>
              </a:rPr>
              <a:t>Global Indigenous Data Alliance</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released the CARE Principles which are—</a:t>
            </a:r>
            <a:r>
              <a:rPr lang="en-US" sz="1200" b="1" kern="1200" dirty="0">
                <a:solidFill>
                  <a:schemeClr val="tx1"/>
                </a:solidFill>
                <a:effectLst/>
                <a:latin typeface="+mn-lt"/>
                <a:ea typeface="+mn-ea"/>
                <a:cs typeface="+mn-cs"/>
              </a:rPr>
              <a:t>Collective benefit, Authority to control, Responsibility and Ethics</a:t>
            </a:r>
            <a:r>
              <a:rPr lang="en-US" sz="1200" kern="1200" dirty="0">
                <a:solidFill>
                  <a:schemeClr val="tx1"/>
                </a:solidFill>
                <a:effectLst/>
                <a:latin typeface="+mn-lt"/>
                <a:ea typeface="+mn-ea"/>
                <a:cs typeface="+mn-cs"/>
              </a:rPr>
              <a:t>. These CARE principles set forth critical considerations for non-tribal data creators, stewards, and users and are designed to guide the inclusion of Indigenous Peoples in data governance, increase Indigenous communities access to data and decrease </a:t>
            </a:r>
            <a:r>
              <a:rPr lang="en-US" sz="1200" kern="1200" dirty="0" err="1">
                <a:solidFill>
                  <a:schemeClr val="tx1"/>
                </a:solidFill>
                <a:effectLst/>
                <a:latin typeface="+mn-lt"/>
                <a:ea typeface="+mn-ea"/>
                <a:cs typeface="+mn-cs"/>
              </a:rPr>
              <a:t>digical</a:t>
            </a:r>
            <a:r>
              <a:rPr lang="en-US" sz="1200" kern="1200" dirty="0">
                <a:solidFill>
                  <a:schemeClr val="tx1"/>
                </a:solidFill>
                <a:effectLst/>
                <a:latin typeface="+mn-lt"/>
                <a:ea typeface="+mn-ea"/>
                <a:cs typeface="+mn-cs"/>
              </a:rPr>
              <a:t> colonization. The CARE Principles shift the focus of data governance from consultation to values-based relationships, and have been widely recognized as enriching the discussion of collective rights to data for other populations as well.</a:t>
            </a:r>
            <a:endParaRPr lang="en-US" sz="1200" kern="1200" dirty="0">
              <a:solidFill>
                <a:schemeClr val="tx1">
                  <a:lumMod val="75000"/>
                  <a:lumOff val="25000"/>
                </a:schemeClr>
              </a:solidFill>
              <a:effectLst/>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CARE principles bring a people-and-purpose orientation to data governance, which complements the data-centric nature of the popular FAIR principles which are Findable, Accessible, Interoperable, and Reusable. The FAIR principles seek to increase data sharing. Implementation of the CARE and FAIR Principles together should be seen as necessary to allow Indigenous Peoples to govern, access, and use their data, and to share on their own terms. </a:t>
            </a:r>
          </a:p>
          <a:p>
            <a:endParaRPr lang="en-US" dirty="0"/>
          </a:p>
          <a:p>
            <a:r>
              <a:rPr lang="en-US" b="1" dirty="0"/>
              <a:t>Have to do both! </a:t>
            </a:r>
          </a:p>
          <a:p>
            <a:endParaRPr lang="en-US" b="1" dirty="0"/>
          </a:p>
          <a:p>
            <a:r>
              <a:rPr lang="en-US" b="1" dirty="0"/>
              <a:t>Fair is about </a:t>
            </a:r>
            <a:r>
              <a:rPr lang="en-US" b="1" dirty="0" err="1"/>
              <a:t>attibtues</a:t>
            </a:r>
            <a:r>
              <a:rPr lang="en-US" b="1" dirty="0"/>
              <a:t> of data, such as Provence and machine actionability- to make meta data findable, accessible, I, R, </a:t>
            </a:r>
          </a:p>
          <a:p>
            <a:endParaRPr lang="en-US" b="1" dirty="0"/>
          </a:p>
          <a:p>
            <a:r>
              <a:rPr lang="en-US" b="1" dirty="0"/>
              <a:t>These are important to not only Indigenous </a:t>
            </a:r>
            <a:r>
              <a:rPr lang="en-US" b="1" dirty="0" err="1"/>
              <a:t>scientsits</a:t>
            </a:r>
            <a:r>
              <a:rPr lang="en-US" b="1" dirty="0"/>
              <a:t>, but to all </a:t>
            </a:r>
            <a:r>
              <a:rPr lang="en-US" b="1" dirty="0" err="1"/>
              <a:t>scienctists</a:t>
            </a:r>
            <a:r>
              <a:rPr lang="en-US" b="1" dirty="0"/>
              <a:t> who seek to make more ethically and community accessible science.</a:t>
            </a:r>
          </a:p>
        </p:txBody>
      </p:sp>
      <p:sp>
        <p:nvSpPr>
          <p:cNvPr id="4" name="Slide Number Placeholder 3"/>
          <p:cNvSpPr>
            <a:spLocks noGrp="1"/>
          </p:cNvSpPr>
          <p:nvPr>
            <p:ph type="sldNum" sz="quarter" idx="5"/>
          </p:nvPr>
        </p:nvSpPr>
        <p:spPr/>
        <p:txBody>
          <a:bodyPr/>
          <a:lstStyle/>
          <a:p>
            <a:fld id="{DB5118F3-6556-4A47-9116-DED16031DECE}" type="slidenum">
              <a:rPr lang="en-NZ" smtClean="0"/>
              <a:t>19</a:t>
            </a:fld>
            <a:endParaRPr lang="en-NZ"/>
          </a:p>
        </p:txBody>
      </p:sp>
    </p:spTree>
    <p:extLst>
      <p:ext uri="{BB962C8B-B14F-4D97-AF65-F5344CB8AC3E}">
        <p14:creationId xmlns:p14="http://schemas.microsoft.com/office/powerpoint/2010/main" val="34084661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9" name="Slide Image Placeholder 1"/>
          <p:cNvSpPr>
            <a:spLocks noGrp="1" noRot="1" noChangeAspect="1"/>
          </p:cNvSpPr>
          <p:nvPr>
            <p:ph type="sldImg"/>
          </p:nvPr>
        </p:nvSpPr>
        <p:spPr>
          <a:xfrm>
            <a:off x="381000" y="685800"/>
            <a:ext cx="6096000" cy="3429000"/>
          </a:xfrm>
          <a:ln/>
        </p:spPr>
      </p:sp>
      <p:sp>
        <p:nvSpPr>
          <p:cNvPr id="165890" name="Notes Placeholder 2"/>
          <p:cNvSpPr>
            <a:spLocks noGrp="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FAA26D3D-D897-4be2-8F04-BA451C77F1D7}">
              <ma14:placeholderFlag xmlns="" xmlns:ma14="http://schemas.microsoft.com/office/mac/drawingml/2011/main" val="1"/>
            </a:ext>
          </a:extLst>
        </p:spPr>
        <p:txBody>
          <a:bodyPr/>
          <a:lstStyle/>
          <a:p>
            <a:r>
              <a:rPr lang="en-US">
                <a:latin typeface="Book Antiqua"/>
              </a:rPr>
              <a:t>All these entities need to change their practices and align with Indigenous expectations of data</a:t>
            </a:r>
          </a:p>
          <a:p>
            <a:endParaRPr lang="en-US" dirty="0">
              <a:latin typeface="Book Antiqua" charset="0"/>
            </a:endParaRPr>
          </a:p>
          <a:p>
            <a:r>
              <a:rPr lang="en-US">
                <a:latin typeface="Book Antiqua"/>
              </a:rPr>
              <a:t>What are the resposnibilites of data repositores</a:t>
            </a:r>
            <a:endParaRPr lang="en-US" dirty="0">
              <a:latin typeface="Book Antiqua" charset="0"/>
            </a:endParaRPr>
          </a:p>
        </p:txBody>
      </p:sp>
    </p:spTree>
    <p:extLst>
      <p:ext uri="{BB962C8B-B14F-4D97-AF65-F5344CB8AC3E}">
        <p14:creationId xmlns:p14="http://schemas.microsoft.com/office/powerpoint/2010/main" val="1993190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4" name="Google Shape;264;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dirty="0">
                <a:solidFill>
                  <a:schemeClr val="dk1"/>
                </a:solidFill>
                <a:latin typeface="Calibri"/>
                <a:ea typeface="Calibri"/>
                <a:cs typeface="Calibri"/>
                <a:sym typeface="Calibri"/>
              </a:rPr>
              <a:t>I highlight some key responsibilities and recommendations for enhancing data governance practices and for incorporating more equitable and just frameworks into data policies and practices.  </a:t>
            </a:r>
            <a:endParaRPr dirty="0"/>
          </a:p>
          <a:p>
            <a:pPr marL="0" lvl="0" indent="0" algn="l" rtl="0">
              <a:spcBef>
                <a:spcPts val="0"/>
              </a:spcBef>
              <a:spcAft>
                <a:spcPts val="0"/>
              </a:spcAft>
              <a:buNone/>
            </a:pPr>
            <a:r>
              <a:rPr lang="en-US" sz="1200" dirty="0">
                <a:solidFill>
                  <a:schemeClr val="dk1"/>
                </a:solidFill>
                <a:latin typeface="Calibri"/>
                <a:ea typeface="Calibri"/>
                <a:cs typeface="Calibri"/>
                <a:sym typeface="Calibri"/>
              </a:rPr>
              <a:t>All of the responsibilities and recommendations we identify in this presentation are centered around the broader theme of building the CARE principles into the development of data policy and platforms. A few ways in which we’ll talk about that specifically are by:  …. CLICK for recs</a:t>
            </a:r>
            <a:endParaRPr dirty="0"/>
          </a:p>
          <a:p>
            <a:pPr marL="0" lvl="0" indent="0" algn="l" rtl="0">
              <a:spcBef>
                <a:spcPts val="0"/>
              </a:spcBef>
              <a:spcAft>
                <a:spcPts val="0"/>
              </a:spcAft>
              <a:buNone/>
            </a:pPr>
            <a:r>
              <a:rPr lang="en-US" sz="1200" dirty="0">
                <a:solidFill>
                  <a:schemeClr val="dk1"/>
                </a:solidFill>
                <a:latin typeface="Calibri"/>
                <a:ea typeface="Calibri"/>
                <a:cs typeface="Calibri"/>
                <a:sym typeface="Calibri"/>
              </a:rPr>
              <a:t> </a:t>
            </a:r>
            <a:endParaRPr dirty="0"/>
          </a:p>
          <a:p>
            <a:pPr marL="0" lvl="0" indent="0" algn="l" rtl="0">
              <a:spcBef>
                <a:spcPts val="0"/>
              </a:spcBef>
              <a:spcAft>
                <a:spcPts val="0"/>
              </a:spcAft>
              <a:buNone/>
            </a:pPr>
            <a:endParaRPr dirty="0"/>
          </a:p>
        </p:txBody>
      </p:sp>
      <p:sp>
        <p:nvSpPr>
          <p:cNvPr id="265" name="Google Shape;265;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Concerns about </a:t>
            </a:r>
            <a:r>
              <a:rPr lang="en-US" dirty="0" err="1">
                <a:cs typeface="Calibri"/>
              </a:rPr>
              <a:t>implemting</a:t>
            </a:r>
            <a:r>
              <a:rPr lang="en-US" dirty="0">
                <a:cs typeface="Calibri"/>
              </a:rPr>
              <a:t> in already existing data</a:t>
            </a:r>
          </a:p>
          <a:p>
            <a:r>
              <a:rPr lang="en-US" dirty="0">
                <a:cs typeface="Calibri"/>
              </a:rPr>
              <a:t>Institute </a:t>
            </a:r>
            <a:r>
              <a:rPr lang="en-US" dirty="0" err="1">
                <a:cs typeface="Calibri"/>
              </a:rPr>
              <a:t>poliies</a:t>
            </a:r>
            <a:r>
              <a:rPr lang="en-US" dirty="0">
                <a:cs typeface="Calibri"/>
              </a:rPr>
              <a:t> and practices that is currently being created is also ethical</a:t>
            </a:r>
          </a:p>
          <a:p>
            <a:endParaRPr lang="en-US" dirty="0"/>
          </a:p>
        </p:txBody>
      </p:sp>
      <p:sp>
        <p:nvSpPr>
          <p:cNvPr id="4" name="Slide Number Placeholder 3"/>
          <p:cNvSpPr>
            <a:spLocks noGrp="1"/>
          </p:cNvSpPr>
          <p:nvPr>
            <p:ph type="sldNum" sz="quarter" idx="5"/>
          </p:nvPr>
        </p:nvSpPr>
        <p:spPr/>
        <p:txBody>
          <a:bodyPr/>
          <a:lstStyle/>
          <a:p>
            <a:fld id="{EBCD441C-52DD-634B-89E7-8C4B509EA33F}" type="slidenum">
              <a:rPr lang="en-US" smtClean="0"/>
              <a:t>22</a:t>
            </a:fld>
            <a:endParaRPr lang="en-US"/>
          </a:p>
        </p:txBody>
      </p:sp>
    </p:spTree>
    <p:extLst>
      <p:ext uri="{BB962C8B-B14F-4D97-AF65-F5344CB8AC3E}">
        <p14:creationId xmlns:p14="http://schemas.microsoft.com/office/powerpoint/2010/main" val="32472846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2" name="Google Shape;272;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One way enriching metadata can be put into action is through the use of Traditional Knowledge Labels, Biocultural Labels, and Notices from Local Contexts Hub. The Local context labels and notices were developed in partnership with Indigenous communities globally to enhance Indigenous data governance and to establish the conditions for the sharing and reuse of Indigenous knowledge and intellectual property in digital spaces. </a:t>
            </a:r>
            <a:endParaRPr/>
          </a:p>
          <a:p>
            <a:pPr marL="0" lvl="0" indent="0" algn="l" rtl="0">
              <a:spcBef>
                <a:spcPts val="0"/>
              </a:spcBef>
              <a:spcAft>
                <a:spcPts val="0"/>
              </a:spcAft>
              <a:buNone/>
            </a:pPr>
            <a:endParaRPr/>
          </a:p>
        </p:txBody>
      </p:sp>
      <p:sp>
        <p:nvSpPr>
          <p:cNvPr id="273" name="Google Shape;273;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Creating law, policy, ethics, and infrastructure the support Indigenous rights to Indigenous data throughout the data lifecycle and across the data ecosystem, and to strengthen such rights by making changes, even minimal at first, across data actors such as research institutions, repositories, publishers, funders, and more. </a:t>
            </a:r>
            <a:r>
              <a:rPr lang="en-US" sz="1200" b="0" i="0" u="none" strike="noStrike" dirty="0">
                <a:solidFill>
                  <a:schemeClr val="dk1"/>
                </a:solidFill>
                <a:latin typeface="Calibri"/>
                <a:ea typeface="Calibri"/>
                <a:cs typeface="Calibri"/>
                <a:sym typeface="Calibri"/>
              </a:rPr>
              <a:t>Next I will highlight a few brief examples. </a:t>
            </a:r>
          </a:p>
          <a:p>
            <a:pPr marL="0" lvl="0" indent="0" algn="l" rtl="0">
              <a:spcBef>
                <a:spcPts val="0"/>
              </a:spcBef>
              <a:spcAft>
                <a:spcPts val="0"/>
              </a:spcAft>
              <a:buNone/>
            </a:pPr>
            <a:endParaRPr lang="en-US" sz="1200" b="0" i="0" u="none" strike="noStrike" dirty="0">
              <a:solidFill>
                <a:schemeClr val="dk1"/>
              </a:solidFill>
              <a:latin typeface="Calibri"/>
              <a:cs typeface="Calibri"/>
              <a:sym typeface="Calibri"/>
            </a:endParaRPr>
          </a:p>
          <a:p>
            <a:pPr marL="0" lvl="0" indent="0" algn="l" rtl="0">
              <a:spcBef>
                <a:spcPts val="0"/>
              </a:spcBef>
              <a:spcAft>
                <a:spcPts val="0"/>
              </a:spcAft>
              <a:buNone/>
            </a:pPr>
            <a:r>
              <a:rPr lang="en-US" sz="1200" dirty="0">
                <a:solidFill>
                  <a:schemeClr val="dk1"/>
                </a:solidFill>
                <a:latin typeface="+mn-lt"/>
                <a:ea typeface="Calibri"/>
                <a:cs typeface="Calibri"/>
                <a:sym typeface="Calibri"/>
              </a:rPr>
              <a:t>As we move into discussing some of the institutional and organizational responsibilities and recommendations in relation to Indigenous data, it is important acknowledge that there is no one size fits all approach.</a:t>
            </a:r>
            <a:endParaRPr dirty="0"/>
          </a:p>
        </p:txBody>
      </p:sp>
      <p:sp>
        <p:nvSpPr>
          <p:cNvPr id="247" name="Google Shape;247;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24</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baseline="0" dirty="0"/>
          </a:p>
          <a:p>
            <a:r>
              <a:rPr lang="en-US" dirty="0"/>
              <a:t>My PhD work was in mining reclamation. In this research, I was interested in understanding how do we ecologically heal landscapes from mining. However in this process, I also became curious about what is happening from a policy side, that so many mines are happening on or bordering tribal nations? I spent a lot of time reading court cases and environmental impact statements to better understand environmental and cultural impacts of mining. As I read court cases and reports, I was really struck at how much cultural information was shared in these documents– cultural information that my own tribal leadership didn’t know or was </a:t>
            </a:r>
            <a:r>
              <a:rPr lang="en-US" dirty="0" err="1"/>
              <a:t>uncomrdtable</a:t>
            </a:r>
            <a:r>
              <a:rPr lang="en-US" dirty="0"/>
              <a:t> sharing, and reflected on how tribal nations are often put in a position to share a </a:t>
            </a:r>
            <a:r>
              <a:rPr lang="en-US" dirty="0" err="1"/>
              <a:t>signifigant</a:t>
            </a:r>
            <a:r>
              <a:rPr lang="en-US" dirty="0"/>
              <a:t> amount of cultural information in order to protect sacred ecosystems. As many of our science communities are pushing for open science, I </a:t>
            </a:r>
            <a:r>
              <a:rPr lang="en-US" dirty="0" err="1"/>
              <a:t>becamse</a:t>
            </a:r>
            <a:r>
              <a:rPr lang="en-US" dirty="0"/>
              <a:t> really interested in how that cultural information is protected, which has brought me to this subject matter in my career. </a:t>
            </a:r>
          </a:p>
        </p:txBody>
      </p:sp>
      <p:sp>
        <p:nvSpPr>
          <p:cNvPr id="4" name="Slide Number Placeholder 3"/>
          <p:cNvSpPr>
            <a:spLocks noGrp="1"/>
          </p:cNvSpPr>
          <p:nvPr>
            <p:ph type="sldNum" sz="quarter" idx="10"/>
          </p:nvPr>
        </p:nvSpPr>
        <p:spPr/>
        <p:txBody>
          <a:bodyPr/>
          <a:lstStyle/>
          <a:p>
            <a:fld id="{B1A8B1BB-E2EA-40C5-BE62-F8E184C9390C}" type="slidenum">
              <a:rPr lang="en-US" smtClean="0"/>
              <a:t>2</a:t>
            </a:fld>
            <a:endParaRPr lang="en-US"/>
          </a:p>
        </p:txBody>
      </p:sp>
    </p:spTree>
    <p:extLst>
      <p:ext uri="{BB962C8B-B14F-4D97-AF65-F5344CB8AC3E}">
        <p14:creationId xmlns:p14="http://schemas.microsoft.com/office/powerpoint/2010/main" val="13843781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kaitiaki </a:t>
            </a:r>
            <a:r>
              <a:rPr lang="en-US" dirty="0" err="1"/>
              <a:t>licence</a:t>
            </a:r>
            <a:r>
              <a:rPr lang="en-US" dirty="0"/>
              <a:t> in </a:t>
            </a:r>
            <a:r>
              <a:rPr lang="en-US" dirty="0" err="1"/>
              <a:t>github</a:t>
            </a:r>
            <a:r>
              <a:rPr lang="en-US" dirty="0"/>
              <a:t>; Indigenous patent lawyers of each community determine this, paid license with tribal entity. </a:t>
            </a:r>
          </a:p>
          <a:p>
            <a:endParaRPr lang="en-US" dirty="0"/>
          </a:p>
          <a:p>
            <a:r>
              <a:rPr lang="en-US" dirty="0"/>
              <a:t>A smart contract is useful because it survives the person </a:t>
            </a:r>
            <a:r>
              <a:rPr lang="en-US" dirty="0" err="1"/>
              <a:t>crawing</a:t>
            </a:r>
            <a:r>
              <a:rPr lang="en-US" dirty="0"/>
              <a:t> up. </a:t>
            </a:r>
          </a:p>
          <a:p>
            <a:r>
              <a:rPr lang="en-US" dirty="0" err="1"/>
              <a:t>Instutionalize</a:t>
            </a:r>
            <a:r>
              <a:rPr lang="en-US" dirty="0"/>
              <a:t> so that </a:t>
            </a:r>
          </a:p>
          <a:p>
            <a:endParaRPr lang="en-US" dirty="0"/>
          </a:p>
          <a:p>
            <a:r>
              <a:rPr lang="en-US" dirty="0" err="1"/>
              <a:t>Tehiku</a:t>
            </a:r>
            <a:r>
              <a:rPr lang="en-US" dirty="0"/>
              <a:t> media</a:t>
            </a:r>
          </a:p>
        </p:txBody>
      </p:sp>
      <p:sp>
        <p:nvSpPr>
          <p:cNvPr id="4" name="Slide Number Placeholder 3"/>
          <p:cNvSpPr>
            <a:spLocks noGrp="1"/>
          </p:cNvSpPr>
          <p:nvPr>
            <p:ph type="sldNum" sz="quarter" idx="5"/>
          </p:nvPr>
        </p:nvSpPr>
        <p:spPr/>
        <p:txBody>
          <a:bodyPr/>
          <a:lstStyle/>
          <a:p>
            <a:fld id="{18663E72-2512-A441-8066-9BD77C06B524}" type="slidenum">
              <a:rPr lang="en-US" smtClean="0"/>
              <a:t>26</a:t>
            </a:fld>
            <a:endParaRPr lang="en-US"/>
          </a:p>
        </p:txBody>
      </p:sp>
    </p:spTree>
    <p:extLst>
      <p:ext uri="{BB962C8B-B14F-4D97-AF65-F5344CB8AC3E}">
        <p14:creationId xmlns:p14="http://schemas.microsoft.com/office/powerpoint/2010/main" val="5801559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Ethics Statement from Variant Bio</a:t>
            </a:r>
          </a:p>
          <a:p>
            <a:endParaRPr lang="en-US"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a:rPr>
              <a:t>Within the statement they outline </a:t>
            </a:r>
            <a:r>
              <a:rPr lang="en-US" sz="1200" kern="1200" dirty="0">
                <a:solidFill>
                  <a:schemeClr val="tx1"/>
                </a:solidFill>
                <a:effectLst/>
                <a:latin typeface="+mn-lt"/>
                <a:ea typeface="+mn-ea"/>
                <a:cs typeface="+mn-cs"/>
              </a:rPr>
              <a:t>overarching ethical framework, key principles for community and individual engagement and co-creation, specific guidelines for working with biobanks, and the process by which they ensure that studies meet ethical standards, and their t=ethics advisory board</a:t>
            </a:r>
            <a:endParaRPr lang="en-US" dirty="0">
              <a:effectLst/>
            </a:endParaRPr>
          </a:p>
          <a:p>
            <a:endParaRPr lang="en-US" dirty="0">
              <a:cs typeface="Calibri"/>
            </a:endParaRPr>
          </a:p>
        </p:txBody>
      </p:sp>
      <p:sp>
        <p:nvSpPr>
          <p:cNvPr id="4" name="Slide Number Placeholder 3"/>
          <p:cNvSpPr>
            <a:spLocks noGrp="1"/>
          </p:cNvSpPr>
          <p:nvPr>
            <p:ph type="sldNum" sz="quarter" idx="5"/>
          </p:nvPr>
        </p:nvSpPr>
        <p:spPr/>
        <p:txBody>
          <a:bodyPr/>
          <a:lstStyle/>
          <a:p>
            <a:fld id="{EBCD441C-52DD-634B-89E7-8C4B509EA33F}" type="slidenum">
              <a:rPr lang="en-US" smtClean="0"/>
              <a:t>27</a:t>
            </a:fld>
            <a:endParaRPr lang="en-US"/>
          </a:p>
        </p:txBody>
      </p:sp>
    </p:spTree>
    <p:extLst>
      <p:ext uri="{BB962C8B-B14F-4D97-AF65-F5344CB8AC3E}">
        <p14:creationId xmlns:p14="http://schemas.microsoft.com/office/powerpoint/2010/main" val="30051823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TEK Data Sovereignty Statement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Recognized that while </a:t>
            </a:r>
            <a:r>
              <a:rPr lang="en-US" sz="1200" kern="1200" dirty="0" err="1">
                <a:solidFill>
                  <a:schemeClr val="tx1"/>
                </a:solidFill>
                <a:effectLst/>
                <a:latin typeface="+mn-lt"/>
                <a:ea typeface="+mn-ea"/>
                <a:cs typeface="+mn-cs"/>
              </a:rPr>
              <a:t>OpenTEK</a:t>
            </a:r>
            <a:r>
              <a:rPr lang="en-US" sz="1200" kern="1200" dirty="0">
                <a:solidFill>
                  <a:schemeClr val="tx1"/>
                </a:solidFill>
                <a:effectLst/>
                <a:latin typeface="+mn-lt"/>
                <a:ea typeface="+mn-ea"/>
                <a:cs typeface="+mn-cs"/>
              </a:rPr>
              <a:t> was initially created as a citizen-science platform, it is currently being reconfigured to meet the demands of LICCION partners, and specifically meet the diverse and context-specific requirements and values of IPLCs globally. LICCION is in the process of creating an Advisory Group which will be able to steer our direction and guide our decision-making regarding data, information, and knowledge broadly speaking.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following initiatives serve as our guiding frameworks: 1) CARE; 2) OCAP®; 3) TK &amp; BC Labels; 4)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Mana </a:t>
            </a:r>
            <a:r>
              <a:rPr lang="en-US" sz="1200" kern="1200" dirty="0" err="1">
                <a:solidFill>
                  <a:schemeClr val="tx1"/>
                </a:solidFill>
                <a:effectLst/>
                <a:latin typeface="+mn-lt"/>
                <a:ea typeface="+mn-ea"/>
                <a:cs typeface="+mn-cs"/>
              </a:rPr>
              <a:t>Raruanga</a:t>
            </a:r>
            <a:r>
              <a:rPr lang="en-US" sz="1200" kern="1200" dirty="0">
                <a:solidFill>
                  <a:schemeClr val="tx1"/>
                </a:solidFill>
                <a:effectLst/>
                <a:latin typeface="+mn-lt"/>
                <a:ea typeface="+mn-ea"/>
                <a:cs typeface="+mn-cs"/>
              </a:rPr>
              <a:t> Charter. While some of these initiatives are context-specific (i.e.,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Mana </a:t>
            </a:r>
            <a:r>
              <a:rPr lang="en-US" sz="1200" kern="1200" dirty="0" err="1">
                <a:solidFill>
                  <a:schemeClr val="tx1"/>
                </a:solidFill>
                <a:effectLst/>
                <a:latin typeface="+mn-lt"/>
                <a:ea typeface="+mn-ea"/>
                <a:cs typeface="+mn-cs"/>
              </a:rPr>
              <a:t>Raruanga</a:t>
            </a:r>
            <a:r>
              <a:rPr lang="en-US" sz="1200" kern="1200" dirty="0">
                <a:solidFill>
                  <a:schemeClr val="tx1"/>
                </a:solidFill>
                <a:effectLst/>
                <a:latin typeface="+mn-lt"/>
                <a:ea typeface="+mn-ea"/>
                <a:cs typeface="+mn-cs"/>
              </a:rPr>
              <a:t>, OCAP®), they offer implementation ideas for common core principles. These essential principles call for, among others, a) Indigenous ownership of knowledge and its relationship to uses; b) Indigenous authority to control and access; c) prioritizing collective benefit over individual benefit; d) recognition of context-specificity; e) a values-based approach which goes beyond the consultation process; and f) consideration for future use and generations. </a:t>
            </a: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EBCD441C-52DD-634B-89E7-8C4B509EA33F}" type="slidenum">
              <a:rPr lang="en-US" smtClean="0"/>
              <a:t>28</a:t>
            </a:fld>
            <a:endParaRPr lang="en-US"/>
          </a:p>
        </p:txBody>
      </p:sp>
    </p:spTree>
    <p:extLst>
      <p:ext uri="{BB962C8B-B14F-4D97-AF65-F5344CB8AC3E}">
        <p14:creationId xmlns:p14="http://schemas.microsoft.com/office/powerpoint/2010/main" val="1284795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0" name="Google Shape;320;p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dirty="0">
                <a:solidFill>
                  <a:schemeClr val="dk1"/>
                </a:solidFill>
                <a:latin typeface="Calibri"/>
                <a:ea typeface="Calibri"/>
                <a:cs typeface="Calibri"/>
                <a:sym typeface="Calibri"/>
              </a:rPr>
              <a:t>The final recommendation I want to make today surrounds research reporting and compliance as it relates to tracking the use and reuse of Indigenous data. Since repositories often “measure, assess, and track research outputs” as part of open access, tracking could include creating a mechanism that identifies who and how data are accessed and used. With this type of tracking, it is possible to determine if future data uses are consistent with community values and protocols. </a:t>
            </a:r>
          </a:p>
          <a:p>
            <a:pPr marL="0" marR="0" lvl="0" indent="0" algn="l" rtl="0">
              <a:lnSpc>
                <a:spcPct val="100000"/>
              </a:lnSpc>
              <a:spcBef>
                <a:spcPts val="0"/>
              </a:spcBef>
              <a:spcAft>
                <a:spcPts val="0"/>
              </a:spcAft>
              <a:buClr>
                <a:schemeClr val="dk1"/>
              </a:buClr>
              <a:buSzPts val="1200"/>
              <a:buFont typeface="Calibri"/>
              <a:buNone/>
            </a:pPr>
            <a:endParaRPr lang="en-US" sz="12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en-US" sz="1200" dirty="0">
                <a:solidFill>
                  <a:schemeClr val="dk1"/>
                </a:solidFill>
                <a:latin typeface="Calibri"/>
                <a:ea typeface="Calibri"/>
                <a:cs typeface="Calibri"/>
                <a:sym typeface="Calibri"/>
              </a:rPr>
              <a:t>This is critical to mitigate harm since data used by third parties is even further removed from its local context. And while appropriate permissions to reuse won’t be able to be fully recognized until something like the TK or BC labels are included or until repositories facilitate community permissions to data use and reuse, tracking the reuse of data is a first step in identifying how data is being used in ways that do or do not align with community values and protocols. Examples of this in practice involve data-access review committees who evaluate whether a project aligns with informed prior consent prior before granting data access (Hudson et al., 2020) – ideally these would be Indigenous-led.</a:t>
            </a:r>
            <a:endParaRPr dirty="0"/>
          </a:p>
          <a:p>
            <a:pPr marL="0" marR="0" lvl="0" indent="0" algn="l" rtl="0">
              <a:lnSpc>
                <a:spcPct val="100000"/>
              </a:lnSpc>
              <a:spcBef>
                <a:spcPts val="0"/>
              </a:spcBef>
              <a:spcAft>
                <a:spcPts val="0"/>
              </a:spcAft>
              <a:buClr>
                <a:schemeClr val="dk1"/>
              </a:buClr>
              <a:buSzPts val="1200"/>
              <a:buFont typeface="Calibri"/>
              <a:buNone/>
            </a:pPr>
            <a:endParaRPr sz="1200" dirty="0">
              <a:solidFill>
                <a:schemeClr val="dk1"/>
              </a:solidFill>
              <a:latin typeface="Calibri"/>
              <a:ea typeface="Calibri"/>
              <a:cs typeface="Calibri"/>
              <a:sym typeface="Calibri"/>
            </a:endParaRPr>
          </a:p>
          <a:p>
            <a:pPr marL="0" lvl="0" indent="0" algn="l" rtl="0">
              <a:spcBef>
                <a:spcPts val="0"/>
              </a:spcBef>
              <a:spcAft>
                <a:spcPts val="0"/>
              </a:spcAft>
              <a:buNone/>
            </a:pPr>
            <a:endParaRPr dirty="0"/>
          </a:p>
        </p:txBody>
      </p:sp>
      <p:sp>
        <p:nvSpPr>
          <p:cNvPr id="321" name="Google Shape;321;p2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Talked about: </a:t>
            </a:r>
          </a:p>
          <a:p>
            <a:r>
              <a:rPr lang="en-US" dirty="0">
                <a:cs typeface="Calibri"/>
              </a:rPr>
              <a:t>Traditional Knowledge Labels, ethics statements, and data sovereignty statements. No current enforcement and bring up a lot of reflection with </a:t>
            </a:r>
            <a:r>
              <a:rPr lang="en-US" dirty="0" err="1">
                <a:cs typeface="Calibri"/>
              </a:rPr>
              <a:t>partneninf</a:t>
            </a:r>
            <a:r>
              <a:rPr lang="en-US" dirty="0">
                <a:cs typeface="Calibri"/>
              </a:rPr>
              <a:t> agencies</a:t>
            </a:r>
          </a:p>
          <a:p>
            <a:endParaRPr lang="en-US" dirty="0">
              <a:cs typeface="Calibri"/>
            </a:endParaRPr>
          </a:p>
          <a:p>
            <a:r>
              <a:rPr lang="en-US" dirty="0">
                <a:cs typeface="Calibri"/>
              </a:rPr>
              <a:t>On the horizon (and more complicated)</a:t>
            </a:r>
          </a:p>
          <a:p>
            <a:endParaRPr lang="en-US" dirty="0">
              <a:cs typeface="Calibri"/>
            </a:endParaRPr>
          </a:p>
          <a:p>
            <a:r>
              <a:rPr lang="en-US" dirty="0">
                <a:cs typeface="Calibri"/>
              </a:rPr>
              <a:t>Varied histories with scientists can complicate these next steps on the horizon, such as assigning responsibilities. We must create change at multiple levels, and have a broad strategy that all must be responsible for that engage with Indigenous peoples and </a:t>
            </a:r>
            <a:r>
              <a:rPr lang="en-US" dirty="0" err="1">
                <a:cs typeface="Calibri"/>
              </a:rPr>
              <a:t>datas</a:t>
            </a:r>
            <a:endParaRPr lang="en-US" dirty="0">
              <a:cs typeface="Calibri"/>
            </a:endParaRPr>
          </a:p>
          <a:p>
            <a:endParaRPr lang="en-US" dirty="0">
              <a:cs typeface="Calibri"/>
            </a:endParaRPr>
          </a:p>
          <a:p>
            <a:r>
              <a:rPr lang="en-US" dirty="0">
                <a:cs typeface="Calibri"/>
              </a:rPr>
              <a:t>Partner organizations must begin creating a set of </a:t>
            </a:r>
            <a:r>
              <a:rPr lang="en-US" dirty="0" err="1">
                <a:cs typeface="Calibri"/>
              </a:rPr>
              <a:t>guidleines</a:t>
            </a:r>
            <a:r>
              <a:rPr lang="en-US" dirty="0">
                <a:cs typeface="Calibri"/>
              </a:rPr>
              <a:t> to their </a:t>
            </a:r>
            <a:r>
              <a:rPr lang="en-US" dirty="0" err="1">
                <a:cs typeface="Calibri"/>
              </a:rPr>
              <a:t>repositiories</a:t>
            </a:r>
            <a:r>
              <a:rPr lang="en-US" dirty="0">
                <a:cs typeface="Calibri"/>
              </a:rPr>
              <a:t> that </a:t>
            </a:r>
            <a:r>
              <a:rPr lang="en-US" dirty="0" err="1">
                <a:cs typeface="Calibri"/>
              </a:rPr>
              <a:t>incudle</a:t>
            </a:r>
            <a:r>
              <a:rPr lang="en-US" dirty="0">
                <a:cs typeface="Calibri"/>
              </a:rPr>
              <a:t> the FAIR &amp; CARE guidelines</a:t>
            </a:r>
          </a:p>
        </p:txBody>
      </p:sp>
      <p:sp>
        <p:nvSpPr>
          <p:cNvPr id="4" name="Slide Number Placeholder 3"/>
          <p:cNvSpPr>
            <a:spLocks noGrp="1"/>
          </p:cNvSpPr>
          <p:nvPr>
            <p:ph type="sldNum" sz="quarter" idx="5"/>
          </p:nvPr>
        </p:nvSpPr>
        <p:spPr/>
        <p:txBody>
          <a:bodyPr/>
          <a:lstStyle/>
          <a:p>
            <a:fld id="{EBCD441C-52DD-634B-89E7-8C4B509EA33F}" type="slidenum">
              <a:rPr lang="en-US" smtClean="0"/>
              <a:t>30</a:t>
            </a:fld>
            <a:endParaRPr lang="en-US"/>
          </a:p>
        </p:txBody>
      </p:sp>
    </p:spTree>
    <p:extLst>
      <p:ext uri="{BB962C8B-B14F-4D97-AF65-F5344CB8AC3E}">
        <p14:creationId xmlns:p14="http://schemas.microsoft.com/office/powerpoint/2010/main" val="16826907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work, and those of my fellow </a:t>
            </a:r>
            <a:r>
              <a:rPr lang="en-US" dirty="0" err="1"/>
              <a:t>Indignous</a:t>
            </a:r>
            <a:r>
              <a:rPr lang="en-US" dirty="0"/>
              <a:t> </a:t>
            </a:r>
            <a:r>
              <a:rPr lang="en-US" dirty="0" err="1"/>
              <a:t>collegues</a:t>
            </a:r>
            <a:r>
              <a:rPr lang="en-US" dirty="0"/>
              <a:t>, is working to move from data wardship to data governance, by  </a:t>
            </a:r>
            <a:r>
              <a:rPr lang="en-US" sz="1200" b="0" i="1" u="none" strike="noStrike" kern="1200" dirty="0">
                <a:solidFill>
                  <a:schemeClr val="tx1"/>
                </a:solidFill>
                <a:effectLst/>
                <a:latin typeface="+mn-lt"/>
                <a:ea typeface="+mn-ea"/>
                <a:cs typeface="+mn-cs"/>
              </a:rPr>
              <a:t>advance data stewardship competency, repository policies, and repository practices to improve FAIR with CARE data approaches.</a:t>
            </a:r>
            <a:endParaRPr lang="en-US" dirty="0"/>
          </a:p>
          <a:p>
            <a:endParaRPr lang="en-US" dirty="0"/>
          </a:p>
        </p:txBody>
      </p:sp>
      <p:sp>
        <p:nvSpPr>
          <p:cNvPr id="4" name="Slide Number Placeholder 3"/>
          <p:cNvSpPr>
            <a:spLocks noGrp="1"/>
          </p:cNvSpPr>
          <p:nvPr>
            <p:ph type="sldNum" sz="quarter" idx="5"/>
          </p:nvPr>
        </p:nvSpPr>
        <p:spPr/>
        <p:txBody>
          <a:bodyPr/>
          <a:lstStyle/>
          <a:p>
            <a:fld id="{25F19574-DB68-2843-8EE6-3A1CDC9EBB6E}" type="slidenum">
              <a:rPr lang="en-US" smtClean="0"/>
              <a:t>31</a:t>
            </a:fld>
            <a:endParaRPr lang="en-US"/>
          </a:p>
        </p:txBody>
      </p:sp>
    </p:spTree>
    <p:extLst>
      <p:ext uri="{BB962C8B-B14F-4D97-AF65-F5344CB8AC3E}">
        <p14:creationId xmlns:p14="http://schemas.microsoft.com/office/powerpoint/2010/main" val="16026163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today I’ve discussed a lot about the ethics of data for Indigenous communities, which is both because this is the community to which I belong and because of our political status as sovereignty nations and specific rights holders of our data ( as outlined by the UNDRIP, federal </a:t>
            </a:r>
            <a:r>
              <a:rPr lang="en-US" dirty="0" err="1"/>
              <a:t>recongintion</a:t>
            </a:r>
            <a:r>
              <a:rPr lang="en-US" dirty="0"/>
              <a:t>, and US </a:t>
            </a:r>
            <a:r>
              <a:rPr lang="en-US" dirty="0" err="1"/>
              <a:t>inidian</a:t>
            </a:r>
            <a:r>
              <a:rPr lang="en-US" dirty="0"/>
              <a:t> law, </a:t>
            </a:r>
            <a:r>
              <a:rPr lang="en-US" dirty="0" err="1"/>
              <a:t>etc</a:t>
            </a:r>
            <a:r>
              <a:rPr lang="en-US" dirty="0"/>
              <a:t>). However, much of this work has applications to other </a:t>
            </a:r>
            <a:r>
              <a:rPr lang="en-US" dirty="0" err="1"/>
              <a:t>magniiziliaed</a:t>
            </a:r>
            <a:r>
              <a:rPr lang="en-US" dirty="0"/>
              <a:t> communities within and outside of the US. Here are a few examples of groups doing important data ethics and justice work within the data science realms.</a:t>
            </a:r>
          </a:p>
        </p:txBody>
      </p:sp>
      <p:sp>
        <p:nvSpPr>
          <p:cNvPr id="4" name="Slide Number Placeholder 3"/>
          <p:cNvSpPr>
            <a:spLocks noGrp="1"/>
          </p:cNvSpPr>
          <p:nvPr>
            <p:ph type="sldNum" sz="quarter" idx="5"/>
          </p:nvPr>
        </p:nvSpPr>
        <p:spPr/>
        <p:txBody>
          <a:bodyPr/>
          <a:lstStyle/>
          <a:p>
            <a:fld id="{00BEADCB-9827-1F45-8EFC-5D13032AB14A}" type="slidenum">
              <a:rPr lang="en-US" smtClean="0"/>
              <a:t>32</a:t>
            </a:fld>
            <a:endParaRPr lang="en-US"/>
          </a:p>
        </p:txBody>
      </p:sp>
    </p:spTree>
    <p:extLst>
      <p:ext uri="{BB962C8B-B14F-4D97-AF65-F5344CB8AC3E}">
        <p14:creationId xmlns:p14="http://schemas.microsoft.com/office/powerpoint/2010/main" val="41628309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F19574-DB68-2843-8EE6-3A1CDC9EBB6E}" type="slidenum">
              <a:rPr lang="en-US" smtClean="0"/>
              <a:t>33</a:t>
            </a:fld>
            <a:endParaRPr lang="en-US"/>
          </a:p>
        </p:txBody>
      </p:sp>
    </p:spTree>
    <p:extLst>
      <p:ext uri="{BB962C8B-B14F-4D97-AF65-F5344CB8AC3E}">
        <p14:creationId xmlns:p14="http://schemas.microsoft.com/office/powerpoint/2010/main" val="4864424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 Data actually has even more risks than oil. Some competing economists have debated the “data as oil” metaphor. But one stated that since data has an infinite lifespan, the risks for data gouging are even higher than for oil.</a:t>
            </a:r>
            <a:endParaRPr lang="en-US" dirty="0"/>
          </a:p>
        </p:txBody>
      </p:sp>
      <p:sp>
        <p:nvSpPr>
          <p:cNvPr id="4" name="Slide Number Placeholder 3"/>
          <p:cNvSpPr>
            <a:spLocks noGrp="1"/>
          </p:cNvSpPr>
          <p:nvPr>
            <p:ph type="sldNum" sz="quarter" idx="5"/>
          </p:nvPr>
        </p:nvSpPr>
        <p:spPr/>
        <p:txBody>
          <a:bodyPr/>
          <a:lstStyle/>
          <a:p>
            <a:fld id="{25F19574-DB68-2843-8EE6-3A1CDC9EBB6E}" type="slidenum">
              <a:rPr lang="en-US" smtClean="0"/>
              <a:t>3</a:t>
            </a:fld>
            <a:endParaRPr lang="en-US"/>
          </a:p>
        </p:txBody>
      </p:sp>
    </p:spTree>
    <p:extLst>
      <p:ext uri="{BB962C8B-B14F-4D97-AF65-F5344CB8AC3E}">
        <p14:creationId xmlns:p14="http://schemas.microsoft.com/office/powerpoint/2010/main" val="677037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2016, Nature released the results of a survey on scientific study reproducibility, in which 70% of researchers indicated they have tried and failed to reproduce another scientist’s results, and that more than half have failed to reproduce their own experiences (Baker, 2016). This “replication crisis” has shaken the field to its core. The crisis raised concerns about the validity of findings that were widely accepted as true, and helped catalyze a larger discussion about the inflated false discoveries (</a:t>
            </a:r>
            <a:r>
              <a:rPr lang="en-US" sz="1200" kern="1200" dirty="0" err="1">
                <a:solidFill>
                  <a:schemeClr val="tx1"/>
                </a:solidFill>
                <a:effectLst/>
                <a:latin typeface="+mn-lt"/>
                <a:ea typeface="+mn-ea"/>
                <a:cs typeface="+mn-cs"/>
              </a:rPr>
              <a:t>Munafò</a:t>
            </a:r>
            <a:r>
              <a:rPr lang="en-US" sz="1200" kern="1200" dirty="0">
                <a:solidFill>
                  <a:schemeClr val="tx1"/>
                </a:solidFill>
                <a:effectLst/>
                <a:latin typeface="+mn-lt"/>
                <a:ea typeface="+mn-ea"/>
                <a:cs typeface="+mn-cs"/>
              </a:rPr>
              <a:t> et al., 2017). Threats to reproducible science include selective reporting, designing quantitative studies with small samples and limited statistical power, and pressure to publish (Baker, 2016; Lui et al, 2021). </a:t>
            </a:r>
          </a:p>
          <a:p>
            <a:endParaRPr lang="en-US" dirty="0"/>
          </a:p>
        </p:txBody>
      </p:sp>
      <p:sp>
        <p:nvSpPr>
          <p:cNvPr id="4" name="Slide Number Placeholder 3"/>
          <p:cNvSpPr>
            <a:spLocks noGrp="1"/>
          </p:cNvSpPr>
          <p:nvPr>
            <p:ph type="sldNum" sz="quarter" idx="5"/>
          </p:nvPr>
        </p:nvSpPr>
        <p:spPr/>
        <p:txBody>
          <a:bodyPr/>
          <a:lstStyle/>
          <a:p>
            <a:fld id="{2BE91B1B-BDD9-4C4F-8795-BFDB75DF9745}" type="slidenum">
              <a:rPr lang="en-US" smtClean="0"/>
              <a:t>4</a:t>
            </a:fld>
            <a:endParaRPr lang="en-US"/>
          </a:p>
        </p:txBody>
      </p:sp>
    </p:spTree>
    <p:extLst>
      <p:ext uri="{BB962C8B-B14F-4D97-AF65-F5344CB8AC3E}">
        <p14:creationId xmlns:p14="http://schemas.microsoft.com/office/powerpoint/2010/main" val="3982973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pace of knowledge acquisition in science is frequently impeded by the difficulty researchers have in building on each other’s work.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Reproducibility and open science are closely related and share several needs in terms of both technological and software advances and changes in the expectations and culture of computational and data science.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Mainstream open science practices have been promoted as a solution to the replication crisis; the movement encourages researchers to emphasize transparency and accountability to the broad scientific community. Yet, open science practices are not widely adopted in Indigenous research, and mainstream open science does not emphasize researchers’ accountability to the communities that their science is intended to serve.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414623BD-CEA3-8F42-AC4E-BA1A6B24E371}" type="slidenum">
              <a:rPr lang="en-US" smtClean="0"/>
              <a:t>5</a:t>
            </a:fld>
            <a:endParaRPr lang="en-US"/>
          </a:p>
        </p:txBody>
      </p:sp>
    </p:spTree>
    <p:extLst>
      <p:ext uri="{BB962C8B-B14F-4D97-AF65-F5344CB8AC3E}">
        <p14:creationId xmlns:p14="http://schemas.microsoft.com/office/powerpoint/2010/main" val="35479610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 research community composed of 12 researcher </a:t>
            </a:r>
            <a:r>
              <a:rPr lang="en-US" dirty="0" err="1"/>
              <a:t>practioner</a:t>
            </a:r>
            <a:r>
              <a:rPr lang="en-US" dirty="0"/>
              <a:t> teams from Latin America, Africa, MENA and Asia</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C283A"/>
                </a:solidFill>
                <a:effectLst/>
                <a:latin typeface="Raleway" panose="020F0502020204030204" pitchFamily="34" charset="0"/>
              </a:rPr>
              <a:t>highlight global inequalities in knowledge production and reaffirm the </a:t>
            </a:r>
            <a:r>
              <a:rPr lang="en-US" sz="1800" b="1" dirty="0">
                <a:solidFill>
                  <a:srgbClr val="0C283A"/>
                </a:solidFill>
                <a:effectLst/>
                <a:latin typeface="Raleway" pitchFamily="2" charset="77"/>
              </a:rPr>
              <a:t>principles guiding science.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dirty="0">
              <a:solidFill>
                <a:srgbClr val="0C283A"/>
              </a:solidFill>
              <a:effectLst/>
              <a:latin typeface="Raleway" pitchFamily="2" charset="77"/>
            </a:endParaRPr>
          </a:p>
          <a:p>
            <a:r>
              <a:rPr lang="en-US" sz="1800" b="1" dirty="0">
                <a:solidFill>
                  <a:srgbClr val="0C283A"/>
                </a:solidFill>
                <a:effectLst/>
                <a:latin typeface="Raleway" pitchFamily="2" charset="77"/>
              </a:rPr>
              <a:t>Ask important questions such as: Who participates in knowledge production processes? Whose voice counts in science? Who benefits from knowledge?</a:t>
            </a:r>
            <a:br>
              <a:rPr lang="en-US" sz="1800" b="1" dirty="0">
                <a:solidFill>
                  <a:srgbClr val="0C283A"/>
                </a:solidFill>
                <a:effectLst/>
                <a:latin typeface="Raleway" pitchFamily="2" charset="77"/>
              </a:rPr>
            </a:br>
            <a:r>
              <a:rPr lang="en-US" sz="1800" b="1" dirty="0">
                <a:solidFill>
                  <a:srgbClr val="0C283A"/>
                </a:solidFill>
                <a:effectLst/>
                <a:latin typeface="Raleway" pitchFamily="2" charset="77"/>
              </a:rPr>
              <a:t>How does knowledge production reproduce inequalities? In what ways can technology be used to </a:t>
            </a:r>
            <a:endParaRPr lang="en-US" dirty="0"/>
          </a:p>
          <a:p>
            <a:r>
              <a:rPr lang="en-US" sz="1800" b="1" dirty="0">
                <a:solidFill>
                  <a:srgbClr val="0C283A"/>
                </a:solidFill>
                <a:effectLst/>
                <a:latin typeface="Raleway" pitchFamily="2" charset="77"/>
              </a:rPr>
              <a:t>In what ways can technology be used to increase participation ?</a:t>
            </a:r>
            <a:endParaRPr lang="en-US" dirty="0"/>
          </a:p>
          <a:p>
            <a:r>
              <a:rPr lang="en-US" sz="1800" b="1" dirty="0">
                <a:solidFill>
                  <a:srgbClr val="0C283A"/>
                </a:solidFill>
                <a:effectLst/>
                <a:latin typeface="Raleway" pitchFamily="2" charset="77"/>
              </a:rPr>
              <a:t>increase agency in knowledge and agency in scientific production processes?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00BEADCB-9827-1F45-8EFC-5D13032AB14A}" type="slidenum">
              <a:rPr lang="en-US" smtClean="0"/>
              <a:t>7</a:t>
            </a:fld>
            <a:endParaRPr lang="en-US"/>
          </a:p>
        </p:txBody>
      </p:sp>
    </p:spTree>
    <p:extLst>
      <p:ext uri="{BB962C8B-B14F-4D97-AF65-F5344CB8AC3E}">
        <p14:creationId xmlns:p14="http://schemas.microsoft.com/office/powerpoint/2010/main" val="3248137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9" name="Slide Image Placeholder 1"/>
          <p:cNvSpPr>
            <a:spLocks noGrp="1" noRot="1" noChangeAspect="1"/>
          </p:cNvSpPr>
          <p:nvPr>
            <p:ph type="sldImg"/>
          </p:nvPr>
        </p:nvSpPr>
        <p:spPr>
          <a:xfrm>
            <a:off x="381000" y="685800"/>
            <a:ext cx="6096000" cy="3429000"/>
          </a:xfrm>
          <a:ln/>
        </p:spPr>
      </p:sp>
      <p:sp>
        <p:nvSpPr>
          <p:cNvPr id="165890" name="Notes Placeholder 2"/>
          <p:cNvSpPr>
            <a:spLocks noGrp="1"/>
          </p:cNvSpPr>
          <p:nvPr>
            <p:ph type="body" idx="1"/>
          </p:nvPr>
        </p:nvSpPr>
        <p:spPr>
          <a:noFill/>
          <a:ln w="9525"/>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a:lstStyle/>
          <a:p>
            <a:endParaRPr lang="en-US" baseline="0" dirty="0">
              <a:latin typeface="Book Antiqua" charset="0"/>
            </a:endParaRPr>
          </a:p>
        </p:txBody>
      </p:sp>
    </p:spTree>
    <p:extLst>
      <p:ext uri="{BB962C8B-B14F-4D97-AF65-F5344CB8AC3E}">
        <p14:creationId xmlns:p14="http://schemas.microsoft.com/office/powerpoint/2010/main" val="2194150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Currently, the vast majority of Indigenous data ranging from </a:t>
            </a:r>
            <a:r>
              <a:rPr lang="en-US" sz="1200" dirty="0">
                <a:latin typeface="Century Gothic" panose="020B0502020202020204" pitchFamily="34" charset="0"/>
              </a:rPr>
              <a:t>ethnographic material to biological materials to earth observations are not accessible to Indigenous communities to govern. </a:t>
            </a:r>
            <a:r>
              <a:rPr lang="en-US" sz="1200" kern="1200" dirty="0">
                <a:solidFill>
                  <a:schemeClr val="tx1"/>
                </a:solidFill>
                <a:effectLst/>
                <a:latin typeface="+mn-lt"/>
                <a:ea typeface="+mn-ea"/>
                <a:cs typeface="+mn-cs"/>
              </a:rPr>
              <a:t>Indigenous collections and data can be hard to find. They can be buried in a larger collections, datasets, repositories, or researcher possessions. Indigenous data are often mislabeled, do not indicate the Indigenous Peoples who are related to those data, and are not searchable.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Importantly,Indigenous</a:t>
            </a:r>
            <a:r>
              <a:rPr lang="en-US" sz="1200" kern="1200" dirty="0">
                <a:solidFill>
                  <a:schemeClr val="tx1"/>
                </a:solidFill>
                <a:effectLst/>
                <a:latin typeface="+mn-lt"/>
                <a:ea typeface="+mn-ea"/>
                <a:cs typeface="+mn-cs"/>
              </a:rPr>
              <a:t> Peoples largely are not the legal rightsholders. Thus, Indigenous collections and data do not perpetuate Indigenous provenance, protocols for use and sharing, or permissions across the digital lifespan..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Examples like </a:t>
            </a:r>
            <a:r>
              <a:rPr lang="en-US" sz="1200" kern="1200" dirty="0" err="1">
                <a:solidFill>
                  <a:schemeClr val="tx1"/>
                </a:solidFill>
                <a:effectLst/>
                <a:latin typeface="+mn-lt"/>
                <a:ea typeface="+mn-ea"/>
                <a:cs typeface="+mn-cs"/>
              </a:rPr>
              <a:t>SEIUnet</a:t>
            </a:r>
            <a:r>
              <a:rPr lang="en-US" sz="1200" kern="1200" dirty="0">
                <a:solidFill>
                  <a:schemeClr val="tx1"/>
                </a:solidFill>
                <a:effectLst/>
                <a:latin typeface="+mn-lt"/>
                <a:ea typeface="+mn-ea"/>
                <a:cs typeface="+mn-cs"/>
              </a:rPr>
              <a:t> (for plant samples), NEON, museum samples</a:t>
            </a:r>
          </a:p>
          <a:p>
            <a:endParaRPr lang="en-US" dirty="0"/>
          </a:p>
        </p:txBody>
      </p:sp>
      <p:sp>
        <p:nvSpPr>
          <p:cNvPr id="4" name="Slide Number Placeholder 3"/>
          <p:cNvSpPr>
            <a:spLocks noGrp="1"/>
          </p:cNvSpPr>
          <p:nvPr>
            <p:ph type="sldNum" sz="quarter" idx="5"/>
          </p:nvPr>
        </p:nvSpPr>
        <p:spPr/>
        <p:txBody>
          <a:bodyPr/>
          <a:lstStyle/>
          <a:p>
            <a:fld id="{414623BD-CEA3-8F42-AC4E-BA1A6B24E371}" type="slidenum">
              <a:rPr lang="en-US" smtClean="0"/>
              <a:t>9</a:t>
            </a:fld>
            <a:endParaRPr lang="en-US"/>
          </a:p>
        </p:txBody>
      </p:sp>
    </p:spTree>
    <p:extLst>
      <p:ext uri="{BB962C8B-B14F-4D97-AF65-F5344CB8AC3E}">
        <p14:creationId xmlns:p14="http://schemas.microsoft.com/office/powerpoint/2010/main" val="2601538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year, these figures by Matthew </a:t>
            </a:r>
            <a:r>
              <a:rPr lang="en-US" dirty="0" err="1"/>
              <a:t>Turck</a:t>
            </a:r>
            <a:r>
              <a:rPr lang="en-US" dirty="0"/>
              <a:t> &amp; </a:t>
            </a:r>
            <a:r>
              <a:rPr lang="en-US" dirty="0" err="1"/>
              <a:t>Shivon</a:t>
            </a:r>
            <a:r>
              <a:rPr lang="en-US" dirty="0"/>
              <a:t> </a:t>
            </a:r>
            <a:r>
              <a:rPr lang="en-US" dirty="0" err="1"/>
              <a:t>Zillis</a:t>
            </a:r>
            <a:r>
              <a:rPr lang="en-US" dirty="0"/>
              <a:t> are made, assessing the </a:t>
            </a:r>
            <a:r>
              <a:rPr lang="en-US" dirty="0" err="1"/>
              <a:t>progrms</a:t>
            </a:r>
            <a:r>
              <a:rPr lang="en-US" dirty="0"/>
              <a:t> </a:t>
            </a:r>
            <a:r>
              <a:rPr lang="en-US" dirty="0" err="1"/>
              <a:t>wthin</a:t>
            </a:r>
            <a:r>
              <a:rPr lang="en-US" dirty="0"/>
              <a:t> the big data landscape. What is important here is that the # of programs to process data, to mine data and  to house data have tripled in the last 9 years, but what about our data ethics in this big data landscape? Where are the perspectives and input of the communities most impacted? Where are the spaces for </a:t>
            </a:r>
            <a:r>
              <a:rPr lang="en-US" dirty="0" err="1"/>
              <a:t>sovereignt</a:t>
            </a:r>
            <a:r>
              <a:rPr lang="en-US" dirty="0"/>
              <a:t> </a:t>
            </a:r>
            <a:r>
              <a:rPr lang="en-US" dirty="0" err="1"/>
              <a:t>nationsor</a:t>
            </a:r>
            <a:r>
              <a:rPr lang="en-US" dirty="0"/>
              <a:t> those  that don’t have internet access to assert their authority?</a:t>
            </a:r>
          </a:p>
        </p:txBody>
      </p:sp>
      <p:sp>
        <p:nvSpPr>
          <p:cNvPr id="4" name="Slide Number Placeholder 3"/>
          <p:cNvSpPr>
            <a:spLocks noGrp="1"/>
          </p:cNvSpPr>
          <p:nvPr>
            <p:ph type="sldNum" sz="quarter" idx="5"/>
          </p:nvPr>
        </p:nvSpPr>
        <p:spPr/>
        <p:txBody>
          <a:bodyPr/>
          <a:lstStyle/>
          <a:p>
            <a:fld id="{25F19574-DB68-2843-8EE6-3A1CDC9EBB6E}" type="slidenum">
              <a:rPr lang="en-US" smtClean="0"/>
              <a:t>14</a:t>
            </a:fld>
            <a:endParaRPr lang="en-US"/>
          </a:p>
        </p:txBody>
      </p:sp>
    </p:spTree>
    <p:extLst>
      <p:ext uri="{BB962C8B-B14F-4D97-AF65-F5344CB8AC3E}">
        <p14:creationId xmlns:p14="http://schemas.microsoft.com/office/powerpoint/2010/main" val="1413223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F0587-F44E-6109-06F6-9F3F3F459B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A7E2C8-0F4F-B75E-00BD-B2F899386F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0092DF7-D9E0-6686-A553-B6CC8D1B468B}"/>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5" name="Footer Placeholder 4">
            <a:extLst>
              <a:ext uri="{FF2B5EF4-FFF2-40B4-BE49-F238E27FC236}">
                <a16:creationId xmlns:a16="http://schemas.microsoft.com/office/drawing/2014/main" id="{922E7D24-8AC7-6177-56BC-951E8E0096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2B86A5-4F04-80AD-F5CB-E32CAC004146}"/>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3805716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00CD6-82DE-A903-F9D7-A31F10CCA3B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CCB157-6210-AC98-41C7-8FEC4CA3B2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DE171D-A77F-974A-324A-0EE6951D550E}"/>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5" name="Footer Placeholder 4">
            <a:extLst>
              <a:ext uri="{FF2B5EF4-FFF2-40B4-BE49-F238E27FC236}">
                <a16:creationId xmlns:a16="http://schemas.microsoft.com/office/drawing/2014/main" id="{BB23C749-2933-E9EF-3CE3-EA21902D9D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166C8A-DCE2-6515-2954-ABD464481D76}"/>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1309198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CE22DB-383A-D4CD-6811-46C51C5C57D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4BD4C1-E4AA-DFBD-0477-947995F5120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391411-AF6C-9AC4-F330-B4982D25E0DC}"/>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5" name="Footer Placeholder 4">
            <a:extLst>
              <a:ext uri="{FF2B5EF4-FFF2-40B4-BE49-F238E27FC236}">
                <a16:creationId xmlns:a16="http://schemas.microsoft.com/office/drawing/2014/main" id="{60F5DFA8-D2EB-F887-9D55-CF22079FCE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1AE98B-F340-BEC8-8F9F-AA848C335FEF}"/>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2666154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2A4B0-7DE2-31B6-D1B7-A03E753729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DC8326-3289-A0AE-E13A-BAE096F959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B596D2-888C-6186-2681-A55DEA42B78A}"/>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5" name="Footer Placeholder 4">
            <a:extLst>
              <a:ext uri="{FF2B5EF4-FFF2-40B4-BE49-F238E27FC236}">
                <a16:creationId xmlns:a16="http://schemas.microsoft.com/office/drawing/2014/main" id="{48573156-3B11-BCFA-3E96-F6884C2F44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EBF367-09E4-9641-BDA9-57103E66539E}"/>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375201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D5BF0-0DBD-69FD-4ED7-C513D0B6AD2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27290C-71B9-5F53-C935-1ED940F3D9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7E6F36-CDF2-60E3-103F-35D9803BF67B}"/>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5" name="Footer Placeholder 4">
            <a:extLst>
              <a:ext uri="{FF2B5EF4-FFF2-40B4-BE49-F238E27FC236}">
                <a16:creationId xmlns:a16="http://schemas.microsoft.com/office/drawing/2014/main" id="{8D1A5F9E-7F35-835E-687E-95C0E044C5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0D95EE-3CA6-1571-51BF-D7ECC177FFDE}"/>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169922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EE216-653A-635A-B407-7847F5AEB7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3A50D1-D3C8-D4C2-E79D-43D5DD5B5E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39CCF83-D001-DCCA-3E75-1A303A6B82B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CE1665-F4C6-83ED-C256-CDFD2973EB05}"/>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6" name="Footer Placeholder 5">
            <a:extLst>
              <a:ext uri="{FF2B5EF4-FFF2-40B4-BE49-F238E27FC236}">
                <a16:creationId xmlns:a16="http://schemas.microsoft.com/office/drawing/2014/main" id="{C1CAC532-950D-CD64-759D-F58E0C89AE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340CE3-69E7-1062-251A-BF25D3A4BC32}"/>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1269437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DCD17-B4A4-6467-87CA-D68CA6A533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B959F3-438D-D837-8E08-C69B8160C1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40CA48C-B716-21D6-0D3D-3E9B202ACD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45A275-A6F6-30DB-1140-482A636F4D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91FD3F-7050-F805-C1D2-DEA4AC4A4D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E09C2D-5E82-8033-F3CA-9402EB7D9FD6}"/>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8" name="Footer Placeholder 7">
            <a:extLst>
              <a:ext uri="{FF2B5EF4-FFF2-40B4-BE49-F238E27FC236}">
                <a16:creationId xmlns:a16="http://schemas.microsoft.com/office/drawing/2014/main" id="{21461F1E-D826-DDC1-184C-B58B683A7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A9B9F-4943-45B9-C4F8-A63C69E098A3}"/>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2020414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4DFD6-3432-AD41-143A-1D53911B63E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73D44D7-8DD9-BBA5-9FDA-01E14E82E478}"/>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4" name="Footer Placeholder 3">
            <a:extLst>
              <a:ext uri="{FF2B5EF4-FFF2-40B4-BE49-F238E27FC236}">
                <a16:creationId xmlns:a16="http://schemas.microsoft.com/office/drawing/2014/main" id="{82266912-D572-72EF-A66F-AB78C680C40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6298EB6-AC2D-41EA-2FC1-129A7E2A1EBF}"/>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882537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BCFB57-5EFF-6525-C941-BC9057BAA71F}"/>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3" name="Footer Placeholder 2">
            <a:extLst>
              <a:ext uri="{FF2B5EF4-FFF2-40B4-BE49-F238E27FC236}">
                <a16:creationId xmlns:a16="http://schemas.microsoft.com/office/drawing/2014/main" id="{52A097AA-3CCB-EBEE-6EE5-235E3D1CA1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DB935F-6EEA-70B5-426E-1CDD62224EAF}"/>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238856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E2A49-E59A-ABD1-0E34-576F5E75FC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DDAE93C-F1AD-1F35-03C5-5A536D95D1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E26ADB-1059-C4C4-8092-3B0A6F0D50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15B9AB-2C00-C853-825E-A3D82CF6318E}"/>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6" name="Footer Placeholder 5">
            <a:extLst>
              <a:ext uri="{FF2B5EF4-FFF2-40B4-BE49-F238E27FC236}">
                <a16:creationId xmlns:a16="http://schemas.microsoft.com/office/drawing/2014/main" id="{B5C61567-D717-A8F4-B3CB-9987589622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929ED0-65D7-2CB7-EAA1-A5E39DD8C01E}"/>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2103237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28D6B-E497-DD3E-1523-2206A23A6A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EDC6F0A-70DF-177D-0EDE-64000277E0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321C3B-D4BB-8739-8308-C9065B83AA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C36AFB-5B85-DD41-9565-E33B49D50995}"/>
              </a:ext>
            </a:extLst>
          </p:cNvPr>
          <p:cNvSpPr>
            <a:spLocks noGrp="1"/>
          </p:cNvSpPr>
          <p:nvPr>
            <p:ph type="dt" sz="half" idx="10"/>
          </p:nvPr>
        </p:nvSpPr>
        <p:spPr/>
        <p:txBody>
          <a:bodyPr/>
          <a:lstStyle/>
          <a:p>
            <a:fld id="{591FB9FC-5389-4F40-AE8E-BB6F83EAF3E0}" type="datetimeFigureOut">
              <a:rPr lang="en-US" smtClean="0"/>
              <a:t>9/7/22</a:t>
            </a:fld>
            <a:endParaRPr lang="en-US"/>
          </a:p>
        </p:txBody>
      </p:sp>
      <p:sp>
        <p:nvSpPr>
          <p:cNvPr id="6" name="Footer Placeholder 5">
            <a:extLst>
              <a:ext uri="{FF2B5EF4-FFF2-40B4-BE49-F238E27FC236}">
                <a16:creationId xmlns:a16="http://schemas.microsoft.com/office/drawing/2014/main" id="{697B57A8-5141-B579-5649-D593DE0BF7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C5C143-5B37-CD91-88E5-CCCEB522D293}"/>
              </a:ext>
            </a:extLst>
          </p:cNvPr>
          <p:cNvSpPr>
            <a:spLocks noGrp="1"/>
          </p:cNvSpPr>
          <p:nvPr>
            <p:ph type="sldNum" sz="quarter" idx="12"/>
          </p:nvPr>
        </p:nvSpPr>
        <p:spPr/>
        <p:txBody>
          <a:bodyPr/>
          <a:lstStyle/>
          <a:p>
            <a:fld id="{AA6D8012-ACF6-4044-9183-6605B3958389}" type="slidenum">
              <a:rPr lang="en-US" smtClean="0"/>
              <a:t>‹#›</a:t>
            </a:fld>
            <a:endParaRPr lang="en-US"/>
          </a:p>
        </p:txBody>
      </p:sp>
    </p:spTree>
    <p:extLst>
      <p:ext uri="{BB962C8B-B14F-4D97-AF65-F5344CB8AC3E}">
        <p14:creationId xmlns:p14="http://schemas.microsoft.com/office/powerpoint/2010/main" val="2964935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CA9D01-5869-FFB3-955C-68B4F6F73E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8604F46-ACAA-FE3A-87DB-71C6E7E76A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E3520-4E9F-9FC0-4A79-AB9FEC0A70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1FB9FC-5389-4F40-AE8E-BB6F83EAF3E0}" type="datetimeFigureOut">
              <a:rPr lang="en-US" smtClean="0"/>
              <a:t>9/7/22</a:t>
            </a:fld>
            <a:endParaRPr lang="en-US"/>
          </a:p>
        </p:txBody>
      </p:sp>
      <p:sp>
        <p:nvSpPr>
          <p:cNvPr id="5" name="Footer Placeholder 4">
            <a:extLst>
              <a:ext uri="{FF2B5EF4-FFF2-40B4-BE49-F238E27FC236}">
                <a16:creationId xmlns:a16="http://schemas.microsoft.com/office/drawing/2014/main" id="{D2BCF167-DC04-11D7-DDB7-335A0A8B68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994D6EE-73D0-BD94-35C0-92AFBBD104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6D8012-ACF6-4044-9183-6605B3958389}" type="slidenum">
              <a:rPr lang="en-US" smtClean="0"/>
              <a:t>‹#›</a:t>
            </a:fld>
            <a:endParaRPr lang="en-US"/>
          </a:p>
        </p:txBody>
      </p:sp>
    </p:spTree>
    <p:extLst>
      <p:ext uri="{BB962C8B-B14F-4D97-AF65-F5344CB8AC3E}">
        <p14:creationId xmlns:p14="http://schemas.microsoft.com/office/powerpoint/2010/main" val="36513334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image" Target="../media/image16.jpe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3.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mailto:L.Liggins@massey.ac.nz"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10" Type="http://schemas.openxmlformats.org/officeDocument/2006/relationships/image" Target="../media/image38.png"/><Relationship Id="rId4" Type="http://schemas.openxmlformats.org/officeDocument/2006/relationships/image" Target="../media/image33.png"/><Relationship Id="rId9" Type="http://schemas.openxmlformats.org/officeDocument/2006/relationships/image" Target="../media/image37.png"/></Relationships>
</file>

<file path=ppt/slides/_rels/slide33.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39.jpg"/><Relationship Id="rId7"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jpg"/><Relationship Id="rId10" Type="http://schemas.openxmlformats.org/officeDocument/2006/relationships/image" Target="../media/image43.png"/><Relationship Id="rId4" Type="http://schemas.openxmlformats.org/officeDocument/2006/relationships/hyperlink" Target="mailto:lljennings@email.arizona.edu" TargetMode="External"/><Relationship Id="rId9" Type="http://schemas.openxmlformats.org/officeDocument/2006/relationships/image" Target="../media/image42.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92BC41-5AE1-432E-87C7-12BF9E03D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01415" y="476778"/>
            <a:ext cx="7212450" cy="5920653"/>
          </a:xfrm>
          <a:prstGeom prst="rect">
            <a:avLst/>
          </a:prstGeom>
          <a:solidFill>
            <a:srgbClr val="3B5055">
              <a:alpha val="9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B8541AD-A002-3F42-BF25-FF6A70033687}"/>
              </a:ext>
            </a:extLst>
          </p:cNvPr>
          <p:cNvSpPr>
            <a:spLocks noGrp="1"/>
          </p:cNvSpPr>
          <p:nvPr>
            <p:ph type="ctrTitle"/>
          </p:nvPr>
        </p:nvSpPr>
        <p:spPr>
          <a:xfrm>
            <a:off x="5141495" y="1179095"/>
            <a:ext cx="5956353" cy="3404488"/>
          </a:xfrm>
        </p:spPr>
        <p:txBody>
          <a:bodyPr>
            <a:normAutofit/>
          </a:bodyPr>
          <a:lstStyle/>
          <a:p>
            <a:pPr algn="l"/>
            <a:r>
              <a:rPr lang="en-US" sz="4800" b="1">
                <a:solidFill>
                  <a:srgbClr val="FFFFFF"/>
                </a:solidFill>
                <a:latin typeface="Arial" panose="020B0604020202020204" pitchFamily="34" charset="0"/>
                <a:cs typeface="Arial" panose="020B0604020202020204" pitchFamily="34" charset="0"/>
              </a:rPr>
              <a:t>The Ethics of Data:</a:t>
            </a:r>
            <a:br>
              <a:rPr lang="en-US" sz="4800" b="1">
                <a:solidFill>
                  <a:srgbClr val="FFFFFF"/>
                </a:solidFill>
                <a:latin typeface="Arial" panose="020B0604020202020204" pitchFamily="34" charset="0"/>
                <a:cs typeface="Arial" panose="020B0604020202020204" pitchFamily="34" charset="0"/>
              </a:rPr>
            </a:br>
            <a:br>
              <a:rPr lang="en-US" sz="4800" b="1">
                <a:solidFill>
                  <a:srgbClr val="FFFFFF"/>
                </a:solidFill>
                <a:latin typeface="Arial" panose="020B0604020202020204" pitchFamily="34" charset="0"/>
                <a:cs typeface="Arial" panose="020B0604020202020204" pitchFamily="34" charset="0"/>
              </a:rPr>
            </a:br>
            <a:r>
              <a:rPr lang="en-US" sz="4800" b="1">
                <a:solidFill>
                  <a:srgbClr val="FFFFFF"/>
                </a:solidFill>
                <a:latin typeface="Arial" panose="020B0604020202020204" pitchFamily="34" charset="0"/>
                <a:cs typeface="Arial" panose="020B0604020202020204" pitchFamily="34" charset="0"/>
              </a:rPr>
              <a:t>Moving from Data “Wardship” to Data Sovereignty </a:t>
            </a:r>
          </a:p>
        </p:txBody>
      </p:sp>
      <p:sp>
        <p:nvSpPr>
          <p:cNvPr id="3" name="Subtitle 2">
            <a:extLst>
              <a:ext uri="{FF2B5EF4-FFF2-40B4-BE49-F238E27FC236}">
                <a16:creationId xmlns:a16="http://schemas.microsoft.com/office/drawing/2014/main" id="{40D8B050-949F-BE4D-8511-7710C48D0672}"/>
              </a:ext>
            </a:extLst>
          </p:cNvPr>
          <p:cNvSpPr>
            <a:spLocks noGrp="1"/>
          </p:cNvSpPr>
          <p:nvPr>
            <p:ph type="subTitle" idx="1"/>
          </p:nvPr>
        </p:nvSpPr>
        <p:spPr>
          <a:xfrm>
            <a:off x="4623515" y="4843742"/>
            <a:ext cx="6474333" cy="1270402"/>
          </a:xfrm>
        </p:spPr>
        <p:txBody>
          <a:bodyPr>
            <a:noAutofit/>
          </a:bodyPr>
          <a:lstStyle/>
          <a:p>
            <a:pPr algn="l"/>
            <a:r>
              <a:rPr lang="en-US" sz="1400" dirty="0">
                <a:solidFill>
                  <a:srgbClr val="FFFFFF"/>
                </a:solidFill>
                <a:latin typeface="Arial" panose="020B0604020202020204" pitchFamily="34" charset="0"/>
                <a:cs typeface="Arial" panose="020B0604020202020204" pitchFamily="34" charset="0"/>
              </a:rPr>
              <a:t>Lydia Jennings, Ph.D.</a:t>
            </a:r>
          </a:p>
          <a:p>
            <a:pPr algn="l"/>
            <a:r>
              <a:rPr lang="en-US" sz="1400" dirty="0">
                <a:solidFill>
                  <a:srgbClr val="FFFFFF"/>
                </a:solidFill>
                <a:latin typeface="Arial" panose="020B0604020202020204" pitchFamily="34" charset="0"/>
                <a:cs typeface="Arial" panose="020B0604020202020204" pitchFamily="34" charset="0"/>
              </a:rPr>
              <a:t>Post Doctoral Researcher in Community, Environment &amp; Policy.</a:t>
            </a:r>
          </a:p>
          <a:p>
            <a:pPr algn="l"/>
            <a:r>
              <a:rPr lang="en-US" sz="1400" dirty="0">
                <a:solidFill>
                  <a:srgbClr val="FFFFFF"/>
                </a:solidFill>
                <a:latin typeface="Arial" panose="020B0604020202020204" pitchFamily="34" charset="0"/>
                <a:cs typeface="Arial" panose="020B0604020202020204" pitchFamily="34" charset="0"/>
              </a:rPr>
              <a:t>Data Science Fellow, Data Science Institute.</a:t>
            </a:r>
          </a:p>
          <a:p>
            <a:pPr algn="l"/>
            <a:r>
              <a:rPr lang="en-US" sz="1400" dirty="0">
                <a:solidFill>
                  <a:srgbClr val="FFFFFF"/>
                </a:solidFill>
                <a:latin typeface="Arial" panose="020B0604020202020204" pitchFamily="34" charset="0"/>
                <a:cs typeface="Arial" panose="020B0604020202020204" pitchFamily="34" charset="0"/>
              </a:rPr>
              <a:t>University of Arizona</a:t>
            </a:r>
          </a:p>
          <a:p>
            <a:pPr algn="l"/>
            <a:r>
              <a:rPr lang="en-US" sz="1400" dirty="0">
                <a:solidFill>
                  <a:srgbClr val="FFFFFF"/>
                </a:solidFill>
                <a:latin typeface="Arial" panose="020B0604020202020204" pitchFamily="34" charset="0"/>
                <a:cs typeface="Arial" panose="020B0604020202020204" pitchFamily="34" charset="0"/>
              </a:rPr>
              <a:t>(Lands of the Tohono O’odham Nation &amp; Pascua Yaqui Tribe)</a:t>
            </a:r>
          </a:p>
        </p:txBody>
      </p:sp>
      <p:cxnSp>
        <p:nvCxnSpPr>
          <p:cNvPr id="11" name="Straight Connector 10">
            <a:extLst>
              <a:ext uri="{FF2B5EF4-FFF2-40B4-BE49-F238E27FC236}">
                <a16:creationId xmlns:a16="http://schemas.microsoft.com/office/drawing/2014/main" id="{DC0E1208-0B30-4396-AE7C-AEBFFAEE66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87478" y="4713662"/>
            <a:ext cx="365760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4" name="Picture 3" descr="A person standing next to a cactus&#10;&#10;Description automatically generated with low confidence">
            <a:extLst>
              <a:ext uri="{FF2B5EF4-FFF2-40B4-BE49-F238E27FC236}">
                <a16:creationId xmlns:a16="http://schemas.microsoft.com/office/drawing/2014/main" id="{8FA7C53A-2A12-214A-A641-79A5E42E81D2}"/>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Effect>
                      <a14:brightnessContrast bright="20000"/>
                    </a14:imgEffect>
                  </a14:imgLayer>
                </a14:imgProps>
              </a:ext>
            </a:extLst>
          </a:blip>
          <a:srcRect r="2220" b="2"/>
          <a:stretch/>
        </p:blipFill>
        <p:spPr>
          <a:xfrm>
            <a:off x="475488" y="476777"/>
            <a:ext cx="3864383" cy="5920653"/>
          </a:xfrm>
          <a:prstGeom prst="rect">
            <a:avLst/>
          </a:prstGeom>
        </p:spPr>
      </p:pic>
    </p:spTree>
    <p:extLst>
      <p:ext uri="{BB962C8B-B14F-4D97-AF65-F5344CB8AC3E}">
        <p14:creationId xmlns:p14="http://schemas.microsoft.com/office/powerpoint/2010/main" val="2267071839"/>
      </p:ext>
    </p:extLst>
  </p:cSld>
  <p:clrMapOvr>
    <a:masterClrMapping/>
  </p:clrMapOvr>
  <mc:AlternateContent xmlns:mc="http://schemas.openxmlformats.org/markup-compatibility/2006" xmlns:p14="http://schemas.microsoft.com/office/powerpoint/2010/main">
    <mc:Choice Requires="p14">
      <p:transition spd="slow" p14:dur="2000" advTm="23489"/>
    </mc:Choice>
    <mc:Fallback xmlns="">
      <p:transition spd="slow" advTm="2348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6E17AF8-DAC2-DA5E-4329-3600544B5981}"/>
              </a:ext>
            </a:extLst>
          </p:cNvPr>
          <p:cNvSpPr txBox="1">
            <a:spLocks/>
          </p:cNvSpPr>
          <p:nvPr/>
        </p:nvSpPr>
        <p:spPr>
          <a:xfrm>
            <a:off x="648929" y="629267"/>
            <a:ext cx="3707534" cy="16138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b="1" kern="1200" dirty="0">
                <a:solidFill>
                  <a:schemeClr val="tx1"/>
                </a:solidFill>
                <a:latin typeface="Arial" panose="020B0604020202020204" pitchFamily="34" charset="0"/>
                <a:cs typeface="Arial" panose="020B0604020202020204" pitchFamily="34" charset="0"/>
              </a:rPr>
              <a:t>Helicopter Science</a:t>
            </a:r>
          </a:p>
        </p:txBody>
      </p:sp>
      <p:sp>
        <p:nvSpPr>
          <p:cNvPr id="5" name="Content Placeholder 2">
            <a:extLst>
              <a:ext uri="{FF2B5EF4-FFF2-40B4-BE49-F238E27FC236}">
                <a16:creationId xmlns:a16="http://schemas.microsoft.com/office/drawing/2014/main" id="{8E19724F-48C1-78E2-EA5F-5E2FAFAA6974}"/>
              </a:ext>
            </a:extLst>
          </p:cNvPr>
          <p:cNvSpPr txBox="1">
            <a:spLocks/>
          </p:cNvSpPr>
          <p:nvPr/>
        </p:nvSpPr>
        <p:spPr>
          <a:xfrm>
            <a:off x="648931" y="2438400"/>
            <a:ext cx="3505494" cy="37854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When researchers from wealthier countries go into a developing county to collect information or samples.</a:t>
            </a:r>
          </a:p>
          <a:p>
            <a:r>
              <a:rPr lang="en-US" sz="2000" dirty="0"/>
              <a:t>Lack meaningful collaboration with local infrastructure, communities and experts. </a:t>
            </a:r>
          </a:p>
          <a:p>
            <a:pPr marL="0"/>
            <a:endParaRPr lang="en-US" sz="2000" dirty="0"/>
          </a:p>
        </p:txBody>
      </p:sp>
      <p:sp>
        <p:nvSpPr>
          <p:cNvPr id="16" name="Rectangle 15">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Content Placeholder 4">
            <a:extLst>
              <a:ext uri="{FF2B5EF4-FFF2-40B4-BE49-F238E27FC236}">
                <a16:creationId xmlns:a16="http://schemas.microsoft.com/office/drawing/2014/main" id="{7C7CB2C7-A745-EB45-DFE0-F4E451CEA34D}"/>
              </a:ext>
            </a:extLst>
          </p:cNvPr>
          <p:cNvPicPr>
            <a:picLocks noChangeAspect="1"/>
          </p:cNvPicPr>
          <p:nvPr/>
        </p:nvPicPr>
        <p:blipFill rotWithShape="1">
          <a:blip r:embed="rId2"/>
          <a:srcRect t="3375" r="-2" b="707"/>
          <a:stretch/>
        </p:blipFill>
        <p:spPr>
          <a:xfrm>
            <a:off x="5405862" y="1565421"/>
            <a:ext cx="6019331" cy="3723911"/>
          </a:xfrm>
          <a:prstGeom prst="rect">
            <a:avLst/>
          </a:prstGeom>
          <a:effectLst/>
        </p:spPr>
      </p:pic>
    </p:spTree>
    <p:extLst>
      <p:ext uri="{BB962C8B-B14F-4D97-AF65-F5344CB8AC3E}">
        <p14:creationId xmlns:p14="http://schemas.microsoft.com/office/powerpoint/2010/main" val="29714162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21431D3-8D63-C1A9-2699-F904DBFD14E8}"/>
              </a:ext>
            </a:extLst>
          </p:cNvPr>
          <p:cNvSpPr>
            <a:spLocks noGrp="1"/>
          </p:cNvSpPr>
          <p:nvPr>
            <p:ph type="title"/>
          </p:nvPr>
        </p:nvSpPr>
        <p:spPr>
          <a:xfrm>
            <a:off x="648929" y="629266"/>
            <a:ext cx="3505495" cy="1622321"/>
          </a:xfrm>
        </p:spPr>
        <p:txBody>
          <a:bodyPr vert="horz" lIns="91440" tIns="45720" rIns="91440" bIns="45720" rtlCol="0" anchor="ctr">
            <a:normAutofit/>
          </a:bodyPr>
          <a:lstStyle/>
          <a:p>
            <a:r>
              <a:rPr lang="en-US" b="1" kern="1200" dirty="0">
                <a:solidFill>
                  <a:schemeClr val="tx1"/>
                </a:solidFill>
                <a:latin typeface="Arial" panose="020B0604020202020204" pitchFamily="34" charset="0"/>
                <a:cs typeface="Arial" panose="020B0604020202020204" pitchFamily="34" charset="0"/>
              </a:rPr>
              <a:t>Ethics Dumping</a:t>
            </a:r>
          </a:p>
        </p:txBody>
      </p:sp>
      <p:sp>
        <p:nvSpPr>
          <p:cNvPr id="5" name="Content Placeholder 2">
            <a:extLst>
              <a:ext uri="{FF2B5EF4-FFF2-40B4-BE49-F238E27FC236}">
                <a16:creationId xmlns:a16="http://schemas.microsoft.com/office/drawing/2014/main" id="{9F3F507A-7A4A-3487-4641-29B5680D6D3B}"/>
              </a:ext>
            </a:extLst>
          </p:cNvPr>
          <p:cNvSpPr txBox="1">
            <a:spLocks/>
          </p:cNvSpPr>
          <p:nvPr/>
        </p:nvSpPr>
        <p:spPr>
          <a:xfrm>
            <a:off x="648931" y="2438400"/>
            <a:ext cx="3505494" cy="37854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b="1"/>
              <a:t>The export of unethical research practices from higher-income to lower-income/Global North-Global South settings.</a:t>
            </a:r>
          </a:p>
          <a:p>
            <a:r>
              <a:rPr lang="en-US" sz="1400"/>
              <a:t>Can occur intentionally</a:t>
            </a:r>
          </a:p>
          <a:p>
            <a:pPr lvl="1"/>
            <a:r>
              <a:rPr lang="en-US" sz="1400"/>
              <a:t>Researchers knowingly side-step restrictive regulatory regimes to undertake research abroad that would be prohibited in their home setting. </a:t>
            </a:r>
          </a:p>
          <a:p>
            <a:r>
              <a:rPr lang="en-US" sz="1400"/>
              <a:t>Can occur unintentionally</a:t>
            </a:r>
          </a:p>
          <a:p>
            <a:pPr lvl="1"/>
            <a:r>
              <a:rPr lang="en-US" sz="1400"/>
              <a:t>Researchers lack the knowledge or ethics awareness to undertake studies appropriately in unfamiliar settings.</a:t>
            </a:r>
          </a:p>
          <a:p>
            <a:pPr marL="0"/>
            <a:endParaRPr lang="en-US" sz="140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57D26BD-D8FC-CE4D-4DD9-C109AD172D60}"/>
              </a:ext>
            </a:extLst>
          </p:cNvPr>
          <p:cNvPicPr>
            <a:picLocks noChangeAspect="1"/>
          </p:cNvPicPr>
          <p:nvPr/>
        </p:nvPicPr>
        <p:blipFill rotWithShape="1">
          <a:blip r:embed="rId2"/>
          <a:srcRect l="12066" r="7260" b="-3"/>
          <a:stretch/>
        </p:blipFill>
        <p:spPr>
          <a:xfrm>
            <a:off x="5625532" y="807593"/>
            <a:ext cx="5579991" cy="5239568"/>
          </a:xfrm>
          <a:prstGeom prst="rect">
            <a:avLst/>
          </a:prstGeom>
          <a:effectLst/>
        </p:spPr>
      </p:pic>
    </p:spTree>
    <p:extLst>
      <p:ext uri="{BB962C8B-B14F-4D97-AF65-F5344CB8AC3E}">
        <p14:creationId xmlns:p14="http://schemas.microsoft.com/office/powerpoint/2010/main" val="896182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2" name="Freeform: Shape 11">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17" name="Freeform: Shape 16">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CE9471CE-4D6B-2051-8656-DB6D843185F3}"/>
              </a:ext>
            </a:extLst>
          </p:cNvPr>
          <p:cNvSpPr>
            <a:spLocks noGrp="1"/>
          </p:cNvSpPr>
          <p:nvPr>
            <p:ph type="title"/>
          </p:nvPr>
        </p:nvSpPr>
        <p:spPr>
          <a:xfrm>
            <a:off x="3215729" y="1764407"/>
            <a:ext cx="5760846" cy="2310312"/>
          </a:xfrm>
        </p:spPr>
        <p:txBody>
          <a:bodyPr vert="horz" lIns="91440" tIns="45720" rIns="91440" bIns="45720" rtlCol="0" anchor="b">
            <a:normAutofit fontScale="90000"/>
          </a:bodyPr>
          <a:lstStyle/>
          <a:p>
            <a:pPr algn="ctr"/>
            <a:r>
              <a:rPr lang="en-US" sz="4000" kern="1200" dirty="0">
                <a:solidFill>
                  <a:schemeClr val="tx2"/>
                </a:solidFill>
                <a:latin typeface="Arial" panose="020B0604020202020204" pitchFamily="34" charset="0"/>
                <a:cs typeface="Arial" panose="020B0604020202020204" pitchFamily="34" charset="0"/>
              </a:rPr>
              <a:t>Can you think of examples of Ethics Dumping or Helicopter Science in your research/field?</a:t>
            </a:r>
          </a:p>
        </p:txBody>
      </p:sp>
    </p:spTree>
    <p:extLst>
      <p:ext uri="{BB962C8B-B14F-4D97-AF65-F5344CB8AC3E}">
        <p14:creationId xmlns:p14="http://schemas.microsoft.com/office/powerpoint/2010/main" val="2265560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2C414D2-07F0-71A6-14B4-F8181FF78AD3}"/>
              </a:ext>
            </a:extLst>
          </p:cNvPr>
          <p:cNvSpPr>
            <a:spLocks noGrp="1"/>
          </p:cNvSpPr>
          <p:nvPr>
            <p:ph type="title"/>
          </p:nvPr>
        </p:nvSpPr>
        <p:spPr>
          <a:xfrm>
            <a:off x="524741" y="620392"/>
            <a:ext cx="3808268" cy="5504688"/>
          </a:xfrm>
        </p:spPr>
        <p:txBody>
          <a:bodyPr>
            <a:normAutofit/>
          </a:bodyPr>
          <a:lstStyle/>
          <a:p>
            <a:r>
              <a:rPr lang="en-US" sz="5100" b="1">
                <a:solidFill>
                  <a:schemeClr val="bg1"/>
                </a:solidFill>
                <a:latin typeface="Arial" panose="020B0604020202020204" pitchFamily="34" charset="0"/>
                <a:cs typeface="Arial" panose="020B0604020202020204" pitchFamily="34" charset="0"/>
              </a:rPr>
              <a:t>A few examples…</a:t>
            </a:r>
          </a:p>
        </p:txBody>
      </p:sp>
      <p:graphicFrame>
        <p:nvGraphicFramePr>
          <p:cNvPr id="18" name="Content Placeholder 2">
            <a:extLst>
              <a:ext uri="{FF2B5EF4-FFF2-40B4-BE49-F238E27FC236}">
                <a16:creationId xmlns:a16="http://schemas.microsoft.com/office/drawing/2014/main" id="{FFDDBD1E-B6FA-CF9E-FBD3-05D27FD69F79}"/>
              </a:ext>
            </a:extLst>
          </p:cNvPr>
          <p:cNvGraphicFramePr>
            <a:graphicFrameLocks noGrp="1"/>
          </p:cNvGraphicFramePr>
          <p:nvPr>
            <p:ph idx="1"/>
            <p:extLst>
              <p:ext uri="{D42A27DB-BD31-4B8C-83A1-F6EECF244321}">
                <p14:modId xmlns:p14="http://schemas.microsoft.com/office/powerpoint/2010/main" val="3150440500"/>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27859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46D79CD-3774-5F4C-977F-2F8F46150CD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062" r="-2" b="-1390"/>
          <a:stretch/>
        </p:blipFill>
        <p:spPr bwMode="auto">
          <a:xfrm>
            <a:off x="177122" y="986389"/>
            <a:ext cx="5571866" cy="40671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C9F59FCA-8F97-7944-AACC-F86F4307E58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8091" r="14713"/>
          <a:stretch/>
        </p:blipFill>
        <p:spPr bwMode="auto">
          <a:xfrm>
            <a:off x="5771031" y="880896"/>
            <a:ext cx="5897615" cy="395359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EA246FC-D200-2F41-A90D-5F1DFE295901}"/>
              </a:ext>
            </a:extLst>
          </p:cNvPr>
          <p:cNvSpPr txBox="1"/>
          <p:nvPr/>
        </p:nvSpPr>
        <p:spPr>
          <a:xfrm>
            <a:off x="1920847" y="437430"/>
            <a:ext cx="8010525" cy="584775"/>
          </a:xfrm>
          <a:prstGeom prst="rect">
            <a:avLst/>
          </a:prstGeom>
          <a:noFill/>
        </p:spPr>
        <p:txBody>
          <a:bodyPr wrap="square" rtlCol="0">
            <a:spAutoFit/>
          </a:bodyPr>
          <a:lstStyle/>
          <a:p>
            <a:pPr algn="ctr"/>
            <a:r>
              <a:rPr lang="en-US" sz="3200" dirty="0">
                <a:latin typeface="Arial" panose="020B0604020202020204" pitchFamily="34" charset="0"/>
                <a:cs typeface="Arial" panose="020B0604020202020204" pitchFamily="34" charset="0"/>
              </a:rPr>
              <a:t>Big Data Landscape</a:t>
            </a:r>
          </a:p>
        </p:txBody>
      </p:sp>
      <p:sp>
        <p:nvSpPr>
          <p:cNvPr id="8" name="TextBox 7">
            <a:extLst>
              <a:ext uri="{FF2B5EF4-FFF2-40B4-BE49-F238E27FC236}">
                <a16:creationId xmlns:a16="http://schemas.microsoft.com/office/drawing/2014/main" id="{C8706B54-5F43-874A-9727-E98A1077A7B5}"/>
              </a:ext>
            </a:extLst>
          </p:cNvPr>
          <p:cNvSpPr txBox="1"/>
          <p:nvPr/>
        </p:nvSpPr>
        <p:spPr>
          <a:xfrm>
            <a:off x="2114550" y="4880792"/>
            <a:ext cx="1266825" cy="369332"/>
          </a:xfrm>
          <a:prstGeom prst="rect">
            <a:avLst/>
          </a:prstGeom>
          <a:noFill/>
        </p:spPr>
        <p:txBody>
          <a:bodyPr wrap="square" rtlCol="0">
            <a:spAutoFit/>
          </a:bodyPr>
          <a:lstStyle/>
          <a:p>
            <a:r>
              <a:rPr lang="en-US" dirty="0"/>
              <a:t>2012</a:t>
            </a:r>
          </a:p>
        </p:txBody>
      </p:sp>
      <p:sp>
        <p:nvSpPr>
          <p:cNvPr id="16" name="TextBox 15">
            <a:extLst>
              <a:ext uri="{FF2B5EF4-FFF2-40B4-BE49-F238E27FC236}">
                <a16:creationId xmlns:a16="http://schemas.microsoft.com/office/drawing/2014/main" id="{6D557FE8-5E65-C14F-8331-AD7536BA1289}"/>
              </a:ext>
            </a:extLst>
          </p:cNvPr>
          <p:cNvSpPr txBox="1"/>
          <p:nvPr/>
        </p:nvSpPr>
        <p:spPr>
          <a:xfrm>
            <a:off x="7639050" y="4872816"/>
            <a:ext cx="1266825" cy="369332"/>
          </a:xfrm>
          <a:prstGeom prst="rect">
            <a:avLst/>
          </a:prstGeom>
          <a:noFill/>
        </p:spPr>
        <p:txBody>
          <a:bodyPr wrap="square" rtlCol="0">
            <a:spAutoFit/>
          </a:bodyPr>
          <a:lstStyle/>
          <a:p>
            <a:r>
              <a:rPr lang="en-US" dirty="0"/>
              <a:t>2021</a:t>
            </a:r>
          </a:p>
        </p:txBody>
      </p:sp>
      <p:sp>
        <p:nvSpPr>
          <p:cNvPr id="2" name="TextBox 1">
            <a:extLst>
              <a:ext uri="{FF2B5EF4-FFF2-40B4-BE49-F238E27FC236}">
                <a16:creationId xmlns:a16="http://schemas.microsoft.com/office/drawing/2014/main" id="{E4951D20-D8F5-DD4A-9294-9B37DA7BAA86}"/>
              </a:ext>
            </a:extLst>
          </p:cNvPr>
          <p:cNvSpPr txBox="1"/>
          <p:nvPr/>
        </p:nvSpPr>
        <p:spPr>
          <a:xfrm>
            <a:off x="2686906" y="6427063"/>
            <a:ext cx="6815138" cy="369332"/>
          </a:xfrm>
          <a:prstGeom prst="rect">
            <a:avLst/>
          </a:prstGeom>
          <a:noFill/>
        </p:spPr>
        <p:txBody>
          <a:bodyPr wrap="square" rtlCol="0">
            <a:spAutoFit/>
          </a:bodyPr>
          <a:lstStyle/>
          <a:p>
            <a:r>
              <a:rPr lang="en-US" dirty="0"/>
              <a:t>Figures by Matthew </a:t>
            </a:r>
            <a:r>
              <a:rPr lang="en-US" dirty="0" err="1"/>
              <a:t>Turck</a:t>
            </a:r>
            <a:r>
              <a:rPr lang="en-US" dirty="0"/>
              <a:t> &amp; </a:t>
            </a:r>
            <a:r>
              <a:rPr lang="en-US" dirty="0" err="1"/>
              <a:t>Shivon</a:t>
            </a:r>
            <a:r>
              <a:rPr lang="en-US" dirty="0"/>
              <a:t> </a:t>
            </a:r>
            <a:r>
              <a:rPr lang="en-US" dirty="0" err="1"/>
              <a:t>Zillis</a:t>
            </a:r>
            <a:r>
              <a:rPr lang="en-US" dirty="0"/>
              <a:t> (@</a:t>
            </a:r>
            <a:r>
              <a:rPr lang="en-US" dirty="0" err="1"/>
              <a:t>mattturek</a:t>
            </a:r>
            <a:r>
              <a:rPr lang="en-US" dirty="0"/>
              <a:t> &amp; @</a:t>
            </a:r>
            <a:r>
              <a:rPr lang="en-US" dirty="0" err="1"/>
              <a:t>shivonz</a:t>
            </a:r>
            <a:r>
              <a:rPr lang="en-US" dirty="0"/>
              <a:t>)</a:t>
            </a:r>
          </a:p>
        </p:txBody>
      </p:sp>
      <p:sp>
        <p:nvSpPr>
          <p:cNvPr id="3" name="TextBox 2">
            <a:extLst>
              <a:ext uri="{FF2B5EF4-FFF2-40B4-BE49-F238E27FC236}">
                <a16:creationId xmlns:a16="http://schemas.microsoft.com/office/drawing/2014/main" id="{F35AC365-17B2-52AC-D383-032185E5BEE8}"/>
              </a:ext>
            </a:extLst>
          </p:cNvPr>
          <p:cNvSpPr txBox="1"/>
          <p:nvPr/>
        </p:nvSpPr>
        <p:spPr>
          <a:xfrm>
            <a:off x="2849524" y="5605219"/>
            <a:ext cx="6815137" cy="646331"/>
          </a:xfrm>
          <a:prstGeom prst="rect">
            <a:avLst/>
          </a:prstGeom>
          <a:noFill/>
        </p:spPr>
        <p:txBody>
          <a:bodyPr wrap="square" rtlCol="0">
            <a:spAutoFit/>
          </a:bodyPr>
          <a:lstStyle/>
          <a:p>
            <a:pPr algn="ctr"/>
            <a:r>
              <a:rPr lang="en-US" b="1" dirty="0">
                <a:solidFill>
                  <a:srgbClr val="FF0000"/>
                </a:solidFill>
              </a:rPr>
              <a:t>Where are data ethics and responsibility within this development of programs in the big data landscape?</a:t>
            </a:r>
          </a:p>
        </p:txBody>
      </p:sp>
    </p:spTree>
    <p:custDataLst>
      <p:tags r:id="rId1"/>
    </p:custDataLst>
    <p:extLst>
      <p:ext uri="{BB962C8B-B14F-4D97-AF65-F5344CB8AC3E}">
        <p14:creationId xmlns:p14="http://schemas.microsoft.com/office/powerpoint/2010/main" val="273575803"/>
      </p:ext>
    </p:extLst>
  </p:cSld>
  <p:clrMapOvr>
    <a:masterClrMapping/>
  </p:clrMapOvr>
  <mc:AlternateContent xmlns:mc="http://schemas.openxmlformats.org/markup-compatibility/2006" xmlns:p14="http://schemas.microsoft.com/office/powerpoint/2010/main">
    <mc:Choice Requires="p14">
      <p:transition spd="slow" p14:dur="2000" advTm="39317"/>
    </mc:Choice>
    <mc:Fallback xmlns="">
      <p:transition spd="slow" advTm="3931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2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89210"/>
            <a:ext cx="12192015" cy="1612895"/>
          </a:xfrm>
        </p:spPr>
        <p:txBody>
          <a:bodyPr anchor="ctr">
            <a:noAutofit/>
          </a:bodyPr>
          <a:lstStyle/>
          <a:p>
            <a:pPr algn="ctr"/>
            <a:r>
              <a:rPr lang="en-US" sz="4800" b="1" spc="300">
                <a:solidFill>
                  <a:srgbClr val="48AEBC"/>
                </a:solidFill>
                <a:latin typeface="Arial Black" panose="020B0604020202020204" pitchFamily="34" charset="0"/>
                <a:ea typeface="Century Gothic" charset="0"/>
                <a:cs typeface="Arial Black" panose="020B0604020202020204" pitchFamily="34" charset="0"/>
              </a:rPr>
              <a:t>MAINSTREAM DATA SOVEREIGNTY</a:t>
            </a:r>
            <a:br>
              <a:rPr lang="en-US" sz="4800" b="1" spc="300">
                <a:solidFill>
                  <a:srgbClr val="48AEBC"/>
                </a:solidFill>
                <a:latin typeface="Arial Black" panose="020B0604020202020204" pitchFamily="34" charset="0"/>
                <a:ea typeface="Century Gothic" charset="0"/>
                <a:cs typeface="Arial Black" panose="020B0604020202020204" pitchFamily="34" charset="0"/>
              </a:rPr>
            </a:br>
            <a:r>
              <a:rPr lang="en-US" sz="4800" b="1" spc="300">
                <a:solidFill>
                  <a:srgbClr val="48AEBC"/>
                </a:solidFill>
                <a:latin typeface="Arial Black" panose="020B0604020202020204" pitchFamily="34" charset="0"/>
                <a:ea typeface="Century Gothic" charset="0"/>
                <a:cs typeface="Arial Black" panose="020B0604020202020204" pitchFamily="34" charset="0"/>
              </a:rPr>
              <a:t>&amp; DATA GOVERNANCE</a:t>
            </a:r>
          </a:p>
        </p:txBody>
      </p:sp>
      <p:sp>
        <p:nvSpPr>
          <p:cNvPr id="16" name="Rectangle 15"/>
          <p:cNvSpPr/>
          <p:nvPr/>
        </p:nvSpPr>
        <p:spPr>
          <a:xfrm>
            <a:off x="946544" y="1895038"/>
            <a:ext cx="10298912" cy="4584700"/>
          </a:xfrm>
          <a:prstGeom prst="rect">
            <a:avLst/>
          </a:prstGeom>
          <a:pattFill prst="dkDnDiag">
            <a:fgClr>
              <a:srgbClr val="62C2CE"/>
            </a:fgClr>
            <a:bgClr>
              <a:srgbClr val="48AEBC"/>
            </a:bgClr>
          </a:pattFill>
          <a:ln w="44450" cap="flat">
            <a:noFill/>
            <a:prstDash val="dash"/>
          </a:ln>
          <a:effectLst/>
        </p:spPr>
        <p:style>
          <a:lnRef idx="1">
            <a:schemeClr val="accent1"/>
          </a:lnRef>
          <a:fillRef idx="3">
            <a:schemeClr val="accent1"/>
          </a:fillRef>
          <a:effectRef idx="2">
            <a:schemeClr val="accent1"/>
          </a:effectRef>
          <a:fontRef idx="minor">
            <a:schemeClr val="lt1"/>
          </a:fontRef>
        </p:style>
        <p:txBody>
          <a:bodyPr lIns="91408" tIns="45718" rIns="91408" bIns="45718" rtlCol="0" anchor="ctr"/>
          <a:lstStyle/>
          <a:p>
            <a:pPr algn="ctr"/>
            <a:endParaRPr lang="en-US"/>
          </a:p>
        </p:txBody>
      </p:sp>
      <p:sp>
        <p:nvSpPr>
          <p:cNvPr id="5" name="TextBox 4"/>
          <p:cNvSpPr txBox="1"/>
          <p:nvPr/>
        </p:nvSpPr>
        <p:spPr>
          <a:xfrm>
            <a:off x="1359408" y="2233155"/>
            <a:ext cx="9473184" cy="3431705"/>
          </a:xfrm>
          <a:prstGeom prst="rect">
            <a:avLst/>
          </a:prstGeom>
          <a:noFill/>
        </p:spPr>
        <p:txBody>
          <a:bodyPr wrap="square" lIns="91432" tIns="45718" rIns="91432" bIns="45718" rtlCol="0">
            <a:spAutoFit/>
          </a:bodyPr>
          <a:lstStyle/>
          <a:p>
            <a:r>
              <a:rPr lang="en-US" sz="3600" b="1" dirty="0">
                <a:solidFill>
                  <a:schemeClr val="bg1"/>
                </a:solidFill>
                <a:latin typeface="Arial Black" panose="020B0604020202020204" pitchFamily="34" charset="0"/>
                <a:ea typeface="Century Gothic" charset="0"/>
                <a:cs typeface="Arial Black" panose="020B0604020202020204" pitchFamily="34" charset="0"/>
              </a:rPr>
              <a:t>DATA SOVEREIGNTY:</a:t>
            </a:r>
          </a:p>
          <a:p>
            <a:r>
              <a:rPr lang="en-US" sz="2400" b="1" dirty="0">
                <a:solidFill>
                  <a:schemeClr val="bg1"/>
                </a:solidFill>
                <a:latin typeface="Arial" panose="020B0604020202020204" pitchFamily="34" charset="0"/>
                <a:ea typeface="Century Gothic" charset="0"/>
                <a:cs typeface="Arial" panose="020B0604020202020204" pitchFamily="34" charset="0"/>
              </a:rPr>
              <a:t>the concept that information which has been converted and stored in </a:t>
            </a:r>
            <a:r>
              <a:rPr lang="en-US" sz="2400" b="1" dirty="0">
                <a:latin typeface="Arial" panose="020B0604020202020204" pitchFamily="34" charset="0"/>
                <a:ea typeface="Century Gothic" charset="0"/>
                <a:cs typeface="Arial" panose="020B0604020202020204" pitchFamily="34" charset="0"/>
              </a:rPr>
              <a:t>binary digital </a:t>
            </a:r>
            <a:r>
              <a:rPr lang="en-US" sz="2400" b="1" dirty="0">
                <a:solidFill>
                  <a:schemeClr val="bg1"/>
                </a:solidFill>
                <a:latin typeface="Arial" panose="020B0604020202020204" pitchFamily="34" charset="0"/>
                <a:ea typeface="Century Gothic" charset="0"/>
                <a:cs typeface="Arial" panose="020B0604020202020204" pitchFamily="34" charset="0"/>
              </a:rPr>
              <a:t>form is subject to the laws of the country in which it is located.  </a:t>
            </a:r>
            <a:r>
              <a:rPr lang="en-US" sz="2400" b="1" dirty="0">
                <a:latin typeface="Arial" panose="020B0604020202020204" pitchFamily="34" charset="0"/>
                <a:ea typeface="Century Gothic" charset="0"/>
                <a:cs typeface="Arial" panose="020B0604020202020204" pitchFamily="34" charset="0"/>
              </a:rPr>
              <a:t>Geographically bound.</a:t>
            </a:r>
          </a:p>
          <a:p>
            <a:endParaRPr lang="en-US" sz="2500" b="1" dirty="0">
              <a:solidFill>
                <a:schemeClr val="bg1"/>
              </a:solidFill>
              <a:latin typeface="Arial Black" panose="020B0604020202020204" pitchFamily="34" charset="0"/>
              <a:ea typeface="Century Gothic" charset="0"/>
              <a:cs typeface="Arial Black" panose="020B0604020202020204" pitchFamily="34" charset="0"/>
            </a:endParaRPr>
          </a:p>
          <a:p>
            <a:r>
              <a:rPr lang="en-US" sz="3600" b="1" dirty="0">
                <a:solidFill>
                  <a:schemeClr val="bg1"/>
                </a:solidFill>
                <a:latin typeface="Arial Black" panose="020B0604020202020204" pitchFamily="34" charset="0"/>
                <a:ea typeface="Century Gothic" charset="0"/>
                <a:cs typeface="Arial Black" panose="020B0604020202020204" pitchFamily="34" charset="0"/>
              </a:rPr>
              <a:t>DATA GOVERNANCE:</a:t>
            </a:r>
          </a:p>
          <a:p>
            <a:r>
              <a:rPr lang="en-US" sz="2400" b="1" dirty="0">
                <a:solidFill>
                  <a:schemeClr val="bg1"/>
                </a:solidFill>
                <a:latin typeface="Arial" panose="020B0604020202020204" pitchFamily="34" charset="0"/>
                <a:ea typeface="Century Gothic" charset="0"/>
                <a:cs typeface="Arial" panose="020B0604020202020204" pitchFamily="34" charset="0"/>
              </a:rPr>
              <a:t>refers to the </a:t>
            </a:r>
            <a:r>
              <a:rPr lang="en-US" sz="2400" b="1" dirty="0">
                <a:latin typeface="Arial" panose="020B0604020202020204" pitchFamily="34" charset="0"/>
                <a:ea typeface="Century Gothic" charset="0"/>
                <a:cs typeface="Arial" panose="020B0604020202020204" pitchFamily="34" charset="0"/>
              </a:rPr>
              <a:t>ownership</a:t>
            </a:r>
            <a:r>
              <a:rPr lang="en-US" sz="2400" b="1" dirty="0">
                <a:solidFill>
                  <a:schemeClr val="bg1"/>
                </a:solidFill>
                <a:latin typeface="Arial" panose="020B0604020202020204" pitchFamily="34" charset="0"/>
                <a:ea typeface="Century Gothic" charset="0"/>
                <a:cs typeface="Arial" panose="020B0604020202020204" pitchFamily="34" charset="0"/>
              </a:rPr>
              <a:t>, collection, control, analysis, and use of data. </a:t>
            </a:r>
            <a:endParaRPr lang="en-US" sz="2400" b="1" i="1" dirty="0">
              <a:solidFill>
                <a:schemeClr val="bg1"/>
              </a:solidFill>
              <a:latin typeface="Arial" panose="020B0604020202020204" pitchFamily="34" charset="0"/>
              <a:ea typeface="Century Gothic" charset="0"/>
              <a:cs typeface="Arial" panose="020B0604020202020204" pitchFamily="34" charset="0"/>
            </a:endParaRPr>
          </a:p>
        </p:txBody>
      </p:sp>
      <p:sp>
        <p:nvSpPr>
          <p:cNvPr id="14" name="TextBox 13"/>
          <p:cNvSpPr txBox="1"/>
          <p:nvPr/>
        </p:nvSpPr>
        <p:spPr>
          <a:xfrm>
            <a:off x="946544" y="6285107"/>
            <a:ext cx="10298912" cy="200055"/>
          </a:xfrm>
          <a:prstGeom prst="rect">
            <a:avLst/>
          </a:prstGeom>
          <a:noFill/>
          <a:ln>
            <a:noFill/>
          </a:ln>
        </p:spPr>
        <p:txBody>
          <a:bodyPr wrap="square" lIns="91432" tIns="45718" rIns="91432" bIns="45718" rtlCol="0">
            <a:spAutoFit/>
          </a:bodyPr>
          <a:lstStyle/>
          <a:p>
            <a:pPr marL="0" lvl="1" algn="r"/>
            <a:r>
              <a:rPr lang="en-US" sz="700">
                <a:solidFill>
                  <a:schemeClr val="tx1">
                    <a:lumMod val="75000"/>
                    <a:lumOff val="25000"/>
                  </a:schemeClr>
                </a:solidFill>
                <a:latin typeface="Century Gothic" charset="0"/>
                <a:ea typeface="Century Gothic" charset="0"/>
                <a:cs typeface="Century Gothic" charset="0"/>
              </a:rPr>
              <a:t>(Rouse M, 2013; </a:t>
            </a:r>
            <a:r>
              <a:rPr lang="en-US" sz="700" u="sng">
                <a:solidFill>
                  <a:schemeClr val="tx1">
                    <a:lumMod val="75000"/>
                    <a:lumOff val="25000"/>
                  </a:schemeClr>
                </a:solidFill>
                <a:latin typeface="Century Gothic" charset="0"/>
                <a:ea typeface="Century Gothic" charset="0"/>
                <a:cs typeface="Century Gothic" charset="0"/>
              </a:rPr>
              <a:t>http://</a:t>
            </a:r>
            <a:r>
              <a:rPr lang="en-US" sz="700" u="sng" err="1">
                <a:solidFill>
                  <a:schemeClr val="tx1">
                    <a:lumMod val="75000"/>
                    <a:lumOff val="25000"/>
                  </a:schemeClr>
                </a:solidFill>
                <a:latin typeface="Century Gothic" charset="0"/>
                <a:ea typeface="Century Gothic" charset="0"/>
                <a:cs typeface="Century Gothic" charset="0"/>
              </a:rPr>
              <a:t>whatis.techtarget.com</a:t>
            </a:r>
            <a:r>
              <a:rPr lang="en-US" sz="700" u="sng">
                <a:solidFill>
                  <a:schemeClr val="tx1">
                    <a:lumMod val="75000"/>
                    <a:lumOff val="25000"/>
                  </a:schemeClr>
                </a:solidFill>
                <a:latin typeface="Century Gothic" charset="0"/>
                <a:ea typeface="Century Gothic" charset="0"/>
                <a:cs typeface="Century Gothic" charset="0"/>
              </a:rPr>
              <a:t>/definition/data-sovereignty</a:t>
            </a:r>
            <a:r>
              <a:rPr lang="en-US" sz="700">
                <a:solidFill>
                  <a:schemeClr val="tx1">
                    <a:lumMod val="75000"/>
                    <a:lumOff val="25000"/>
                  </a:schemeClr>
                </a:solidFill>
                <a:latin typeface="Century Gothic" charset="0"/>
                <a:ea typeface="Century Gothic" charset="0"/>
                <a:cs typeface="Century Gothic" charset="0"/>
              </a:rPr>
              <a:t>)</a:t>
            </a:r>
          </a:p>
        </p:txBody>
      </p:sp>
      <p:sp>
        <p:nvSpPr>
          <p:cNvPr id="8" name="TextBox 7"/>
          <p:cNvSpPr txBox="1"/>
          <p:nvPr/>
        </p:nvSpPr>
        <p:spPr>
          <a:xfrm>
            <a:off x="5574003" y="4128665"/>
            <a:ext cx="3620439" cy="400111"/>
          </a:xfrm>
          <a:prstGeom prst="rect">
            <a:avLst/>
          </a:prstGeom>
          <a:noFill/>
        </p:spPr>
        <p:txBody>
          <a:bodyPr wrap="square" lIns="91432" tIns="45718" rIns="91432" bIns="45718" rtlCol="0">
            <a:spAutoFit/>
          </a:bodyPr>
          <a:lstStyle/>
          <a:p>
            <a:endParaRPr lang="en-US" sz="2000" b="1">
              <a:solidFill>
                <a:schemeClr val="tx1">
                  <a:lumMod val="65000"/>
                  <a:lumOff val="35000"/>
                </a:schemeClr>
              </a:solidFill>
              <a:latin typeface="Century Gothic"/>
              <a:cs typeface="Century Gothic"/>
            </a:endParaRPr>
          </a:p>
        </p:txBody>
      </p:sp>
      <p:sp>
        <p:nvSpPr>
          <p:cNvPr id="18" name="TextBox 17"/>
          <p:cNvSpPr txBox="1"/>
          <p:nvPr/>
        </p:nvSpPr>
        <p:spPr>
          <a:xfrm>
            <a:off x="946544" y="6479738"/>
            <a:ext cx="10298912" cy="200055"/>
          </a:xfrm>
          <a:prstGeom prst="rect">
            <a:avLst/>
          </a:prstGeom>
          <a:noFill/>
        </p:spPr>
        <p:txBody>
          <a:bodyPr wrap="square" lIns="91432" tIns="45718" rIns="91432" bIns="45718" rtlCol="0">
            <a:spAutoFit/>
          </a:bodyPr>
          <a:lstStyle/>
          <a:p>
            <a:pPr marL="0" lvl="1" algn="r"/>
            <a:r>
              <a:rPr lang="en-US" sz="700">
                <a:solidFill>
                  <a:schemeClr val="tx1">
                    <a:lumMod val="75000"/>
                    <a:lumOff val="25000"/>
                  </a:schemeClr>
                </a:solidFill>
                <a:latin typeface="Century Gothic" charset="0"/>
                <a:ea typeface="Century Gothic" charset="0"/>
                <a:cs typeface="Century Gothic" charset="0"/>
              </a:rPr>
              <a:t>(The Data Governance Institute, 2015; </a:t>
            </a:r>
            <a:r>
              <a:rPr lang="en-US" sz="700" u="sng">
                <a:solidFill>
                  <a:schemeClr val="tx1">
                    <a:lumMod val="75000"/>
                    <a:lumOff val="25000"/>
                  </a:schemeClr>
                </a:solidFill>
                <a:latin typeface="Century Gothic" charset="0"/>
                <a:ea typeface="Century Gothic" charset="0"/>
                <a:cs typeface="Century Gothic" charset="0"/>
              </a:rPr>
              <a:t>http://</a:t>
            </a:r>
            <a:r>
              <a:rPr lang="en-US" sz="700" u="sng" err="1">
                <a:solidFill>
                  <a:schemeClr val="tx1">
                    <a:lumMod val="75000"/>
                    <a:lumOff val="25000"/>
                  </a:schemeClr>
                </a:solidFill>
                <a:latin typeface="Century Gothic" charset="0"/>
                <a:ea typeface="Century Gothic" charset="0"/>
                <a:cs typeface="Century Gothic" charset="0"/>
              </a:rPr>
              <a:t>www.datagovernance.com</a:t>
            </a:r>
            <a:r>
              <a:rPr lang="en-US" sz="700" u="sng">
                <a:solidFill>
                  <a:schemeClr val="tx1">
                    <a:lumMod val="75000"/>
                    <a:lumOff val="25000"/>
                  </a:schemeClr>
                </a:solidFill>
                <a:latin typeface="Century Gothic" charset="0"/>
                <a:ea typeface="Century Gothic" charset="0"/>
                <a:cs typeface="Century Gothic" charset="0"/>
              </a:rPr>
              <a:t>/</a:t>
            </a:r>
            <a:r>
              <a:rPr lang="en-US" sz="700" u="sng" err="1">
                <a:solidFill>
                  <a:schemeClr val="tx1">
                    <a:lumMod val="75000"/>
                    <a:lumOff val="25000"/>
                  </a:schemeClr>
                </a:solidFill>
                <a:latin typeface="Century Gothic" charset="0"/>
                <a:ea typeface="Century Gothic" charset="0"/>
                <a:cs typeface="Century Gothic" charset="0"/>
              </a:rPr>
              <a:t>adg_data_governance_definition</a:t>
            </a:r>
            <a:r>
              <a:rPr lang="en-US" sz="700" u="sng">
                <a:solidFill>
                  <a:schemeClr val="tx1">
                    <a:lumMod val="75000"/>
                    <a:lumOff val="25000"/>
                  </a:schemeClr>
                </a:solidFill>
                <a:latin typeface="Century Gothic" charset="0"/>
                <a:ea typeface="Century Gothic" charset="0"/>
                <a:cs typeface="Century Gothic" charset="0"/>
              </a:rPr>
              <a:t>/</a:t>
            </a:r>
            <a:r>
              <a:rPr lang="en-US" sz="700">
                <a:solidFill>
                  <a:schemeClr val="tx1">
                    <a:lumMod val="75000"/>
                    <a:lumOff val="25000"/>
                  </a:schemeClr>
                </a:solidFill>
                <a:latin typeface="Century Gothic" charset="0"/>
                <a:ea typeface="Century Gothic" charset="0"/>
                <a:cs typeface="Century Gothic" charset="0"/>
              </a:rPr>
              <a:t>) </a:t>
            </a:r>
          </a:p>
        </p:txBody>
      </p:sp>
      <p:sp>
        <p:nvSpPr>
          <p:cNvPr id="19" name="TextBox 18"/>
          <p:cNvSpPr txBox="1"/>
          <p:nvPr/>
        </p:nvSpPr>
        <p:spPr>
          <a:xfrm>
            <a:off x="1065259" y="1883954"/>
            <a:ext cx="433132" cy="584775"/>
          </a:xfrm>
          <a:prstGeom prst="rect">
            <a:avLst/>
          </a:prstGeom>
          <a:noFill/>
        </p:spPr>
        <p:txBody>
          <a:bodyPr wrap="none" lIns="91432" tIns="45718" rIns="91432" bIns="45718" rtlCol="0">
            <a:spAutoFit/>
          </a:bodyPr>
          <a:lstStyle/>
          <a:p>
            <a:r>
              <a:rPr lang="en-US" sz="3200" b="1">
                <a:solidFill>
                  <a:schemeClr val="bg1"/>
                </a:solidFill>
                <a:latin typeface="Century Gothic" charset="0"/>
                <a:ea typeface="Century Gothic" charset="0"/>
                <a:cs typeface="Century Gothic" charset="0"/>
              </a:rPr>
              <a:t>+</a:t>
            </a:r>
          </a:p>
        </p:txBody>
      </p:sp>
      <p:sp>
        <p:nvSpPr>
          <p:cNvPr id="23" name="TextBox 22"/>
          <p:cNvSpPr txBox="1"/>
          <p:nvPr/>
        </p:nvSpPr>
        <p:spPr>
          <a:xfrm>
            <a:off x="1053067" y="4267490"/>
            <a:ext cx="433132" cy="584775"/>
          </a:xfrm>
          <a:prstGeom prst="rect">
            <a:avLst/>
          </a:prstGeom>
          <a:noFill/>
        </p:spPr>
        <p:txBody>
          <a:bodyPr wrap="none" lIns="91432" tIns="45718" rIns="91432" bIns="45718" rtlCol="0">
            <a:spAutoFit/>
          </a:bodyPr>
          <a:lstStyle/>
          <a:p>
            <a:r>
              <a:rPr lang="en-US" sz="3200" b="1">
                <a:solidFill>
                  <a:schemeClr val="bg1"/>
                </a:solidFill>
                <a:latin typeface="Century Gothic" charset="0"/>
                <a:ea typeface="Century Gothic" charset="0"/>
                <a:cs typeface="Century Gothic" charset="0"/>
              </a:rPr>
              <a:t>+</a:t>
            </a:r>
          </a:p>
        </p:txBody>
      </p:sp>
    </p:spTree>
    <p:extLst>
      <p:ext uri="{BB962C8B-B14F-4D97-AF65-F5344CB8AC3E}">
        <p14:creationId xmlns:p14="http://schemas.microsoft.com/office/powerpoint/2010/main" val="3967286623"/>
      </p:ext>
    </p:extLst>
  </p:cSld>
  <p:clrMapOvr>
    <a:masterClrMapping/>
  </p:clrMapOvr>
  <p:transition spd="slow" advTm="52107">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DB188-0865-674D-9003-033E3085C3A9}"/>
              </a:ext>
            </a:extLst>
          </p:cNvPr>
          <p:cNvSpPr>
            <a:spLocks noGrp="1"/>
          </p:cNvSpPr>
          <p:nvPr>
            <p:ph type="title"/>
          </p:nvPr>
        </p:nvSpPr>
        <p:spPr/>
        <p:txBody>
          <a:bodyPr/>
          <a:lstStyle/>
          <a:p>
            <a:r>
              <a:rPr lang="en-US" b="1" dirty="0">
                <a:latin typeface="Arial Black" panose="020B0604020202020204" pitchFamily="34" charset="0"/>
                <a:cs typeface="Arial Black" panose="020B0604020202020204" pitchFamily="34" charset="0"/>
              </a:rPr>
              <a:t>Indigenous Data Sovereignty</a:t>
            </a:r>
          </a:p>
        </p:txBody>
      </p:sp>
      <p:sp>
        <p:nvSpPr>
          <p:cNvPr id="4" name="Title 1">
            <a:extLst>
              <a:ext uri="{FF2B5EF4-FFF2-40B4-BE49-F238E27FC236}">
                <a16:creationId xmlns:a16="http://schemas.microsoft.com/office/drawing/2014/main" id="{26C00E1B-DDE9-4245-AFF3-7BC11F0C19AB}"/>
              </a:ext>
            </a:extLst>
          </p:cNvPr>
          <p:cNvSpPr txBox="1">
            <a:spLocks/>
          </p:cNvSpPr>
          <p:nvPr/>
        </p:nvSpPr>
        <p:spPr>
          <a:xfrm>
            <a:off x="592921" y="1857375"/>
            <a:ext cx="12632871" cy="1143000"/>
          </a:xfrm>
          <a:prstGeom prst="rect">
            <a:avLst/>
          </a:prstGeom>
          <a:ln>
            <a:noFill/>
          </a:ln>
        </p:spPr>
        <p:txBody>
          <a:bodyPr vert="horz" lIns="91408" tIns="45718" rIns="91408" bIns="45718" rtlCol="0" anchor="ctr">
            <a:normAutofit/>
          </a:bodyPr>
          <a:lstStyle>
            <a:lvl1pPr algn="ctr" defTabSz="457011" rtl="0" eaLnBrk="1" latinLnBrk="0" hangingPunct="1">
              <a:spcBef>
                <a:spcPct val="0"/>
              </a:spcBef>
              <a:buNone/>
              <a:defRPr sz="4400" kern="1200">
                <a:solidFill>
                  <a:schemeClr val="tx1"/>
                </a:solidFill>
                <a:latin typeface="+mj-lt"/>
                <a:ea typeface="+mj-ea"/>
                <a:cs typeface="+mj-cs"/>
              </a:defRPr>
            </a:lvl1pPr>
          </a:lstStyle>
          <a:p>
            <a:pPr algn="l"/>
            <a:r>
              <a:rPr lang="en-US" sz="2800" b="1" dirty="0">
                <a:latin typeface="Arial" panose="020B0604020202020204" pitchFamily="34" charset="0"/>
                <a:ea typeface="Century Gothic" charset="0"/>
                <a:cs typeface="Arial" panose="020B0604020202020204" pitchFamily="34" charset="0"/>
              </a:rPr>
              <a:t>STEMS FROM TRIBAL SOVEREIGNTY POSITIONED WITHIN:</a:t>
            </a:r>
          </a:p>
        </p:txBody>
      </p:sp>
      <p:sp>
        <p:nvSpPr>
          <p:cNvPr id="5" name="Rectangle 4">
            <a:extLst>
              <a:ext uri="{FF2B5EF4-FFF2-40B4-BE49-F238E27FC236}">
                <a16:creationId xmlns:a16="http://schemas.microsoft.com/office/drawing/2014/main" id="{0A1F5B60-3DFC-1A48-A80A-B3F17F2BD404}"/>
              </a:ext>
            </a:extLst>
          </p:cNvPr>
          <p:cNvSpPr/>
          <p:nvPr/>
        </p:nvSpPr>
        <p:spPr>
          <a:xfrm>
            <a:off x="357178" y="3829049"/>
            <a:ext cx="2143125" cy="16144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1DFA6C4-4E2B-914E-AB44-CEEBAC58629E}"/>
              </a:ext>
            </a:extLst>
          </p:cNvPr>
          <p:cNvSpPr txBox="1"/>
          <p:nvPr/>
        </p:nvSpPr>
        <p:spPr>
          <a:xfrm>
            <a:off x="592921" y="4174628"/>
            <a:ext cx="1671638" cy="923330"/>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Federal &amp; State Recognition</a:t>
            </a:r>
          </a:p>
        </p:txBody>
      </p:sp>
      <p:sp>
        <p:nvSpPr>
          <p:cNvPr id="7" name="Rectangle 6">
            <a:extLst>
              <a:ext uri="{FF2B5EF4-FFF2-40B4-BE49-F238E27FC236}">
                <a16:creationId xmlns:a16="http://schemas.microsoft.com/office/drawing/2014/main" id="{AD17D5A4-B48E-0B41-9EBE-C6FA7B5431B5}"/>
              </a:ext>
            </a:extLst>
          </p:cNvPr>
          <p:cNvSpPr/>
          <p:nvPr/>
        </p:nvSpPr>
        <p:spPr>
          <a:xfrm>
            <a:off x="3295640" y="3829049"/>
            <a:ext cx="2143125" cy="16144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24EDEAE3-82F3-D048-B5CC-9204F74584F0}"/>
              </a:ext>
            </a:extLst>
          </p:cNvPr>
          <p:cNvSpPr txBox="1"/>
          <p:nvPr/>
        </p:nvSpPr>
        <p:spPr>
          <a:xfrm>
            <a:off x="3531383" y="4312502"/>
            <a:ext cx="1671638" cy="369332"/>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Court Cases</a:t>
            </a:r>
          </a:p>
        </p:txBody>
      </p:sp>
      <p:sp>
        <p:nvSpPr>
          <p:cNvPr id="9" name="Rectangle 8">
            <a:extLst>
              <a:ext uri="{FF2B5EF4-FFF2-40B4-BE49-F238E27FC236}">
                <a16:creationId xmlns:a16="http://schemas.microsoft.com/office/drawing/2014/main" id="{A9DFF416-F7E6-6A42-BF15-49CE20872DE1}"/>
              </a:ext>
            </a:extLst>
          </p:cNvPr>
          <p:cNvSpPr/>
          <p:nvPr/>
        </p:nvSpPr>
        <p:spPr>
          <a:xfrm>
            <a:off x="6230538" y="3846512"/>
            <a:ext cx="2143125" cy="1580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0A31D83-794A-C840-BA47-49AE0DA5B783}"/>
              </a:ext>
            </a:extLst>
          </p:cNvPr>
          <p:cNvSpPr txBox="1"/>
          <p:nvPr/>
        </p:nvSpPr>
        <p:spPr>
          <a:xfrm>
            <a:off x="6466281" y="4329965"/>
            <a:ext cx="1671638" cy="369332"/>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Treaties</a:t>
            </a:r>
          </a:p>
        </p:txBody>
      </p:sp>
      <p:sp>
        <p:nvSpPr>
          <p:cNvPr id="11" name="Rectangle 10">
            <a:extLst>
              <a:ext uri="{FF2B5EF4-FFF2-40B4-BE49-F238E27FC236}">
                <a16:creationId xmlns:a16="http://schemas.microsoft.com/office/drawing/2014/main" id="{D2751449-B256-A049-9CE4-DCA90EC4EFA9}"/>
              </a:ext>
            </a:extLst>
          </p:cNvPr>
          <p:cNvSpPr/>
          <p:nvPr/>
        </p:nvSpPr>
        <p:spPr>
          <a:xfrm>
            <a:off x="9379740" y="3857625"/>
            <a:ext cx="2143125" cy="1580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25CC5C5B-8E99-8549-AC70-6A6ED13AC49B}"/>
              </a:ext>
            </a:extLst>
          </p:cNvPr>
          <p:cNvSpPr txBox="1"/>
          <p:nvPr/>
        </p:nvSpPr>
        <p:spPr>
          <a:xfrm>
            <a:off x="9615483" y="4324488"/>
            <a:ext cx="1671638" cy="646331"/>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International Policy</a:t>
            </a:r>
          </a:p>
        </p:txBody>
      </p:sp>
    </p:spTree>
    <p:custDataLst>
      <p:tags r:id="rId1"/>
    </p:custDataLst>
    <p:extLst>
      <p:ext uri="{BB962C8B-B14F-4D97-AF65-F5344CB8AC3E}">
        <p14:creationId xmlns:p14="http://schemas.microsoft.com/office/powerpoint/2010/main" val="3909237231"/>
      </p:ext>
    </p:extLst>
  </p:cSld>
  <p:clrMapOvr>
    <a:masterClrMapping/>
  </p:clrMapOvr>
  <mc:AlternateContent xmlns:mc="http://schemas.openxmlformats.org/markup-compatibility/2006" xmlns:p14="http://schemas.microsoft.com/office/powerpoint/2010/main">
    <mc:Choice Requires="p14">
      <p:transition spd="slow" p14:dur="2000" advTm="62705"/>
    </mc:Choice>
    <mc:Fallback xmlns="">
      <p:transition spd="slow" advTm="627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P spid="7" grpId="0" animBg="1"/>
      <p:bldP spid="8" grpId="0"/>
      <p:bldP spid="9" grpId="0" animBg="1"/>
      <p:bldP spid="10" grpId="0"/>
      <p:bldP spid="11" grpId="0" animBg="1"/>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2617"/>
            <a:ext cx="4364736" cy="6266688"/>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1167" y="1392766"/>
            <a:ext cx="9557516" cy="2586566"/>
          </a:xfrm>
          <a:prstGeom prst="rect">
            <a:avLst/>
          </a:prstGeom>
        </p:spPr>
      </p:pic>
      <p:sp>
        <p:nvSpPr>
          <p:cNvPr id="5" name="TextBox 4"/>
          <p:cNvSpPr txBox="1"/>
          <p:nvPr/>
        </p:nvSpPr>
        <p:spPr>
          <a:xfrm>
            <a:off x="3309566" y="6211669"/>
            <a:ext cx="8882434" cy="646331"/>
          </a:xfrm>
          <a:prstGeom prst="rect">
            <a:avLst/>
          </a:prstGeom>
          <a:noFill/>
        </p:spPr>
        <p:txBody>
          <a:bodyPr wrap="square" rtlCol="0">
            <a:spAutoFit/>
          </a:bodyPr>
          <a:lstStyle/>
          <a:p>
            <a:pPr algn="r"/>
            <a:r>
              <a:rPr lang="en-US" dirty="0">
                <a:solidFill>
                  <a:schemeClr val="tx1">
                    <a:lumMod val="50000"/>
                    <a:lumOff val="50000"/>
                  </a:schemeClr>
                </a:solidFill>
              </a:rPr>
              <a:t>Wilkinson, M. D. </a:t>
            </a:r>
            <a:r>
              <a:rPr lang="en-US" i="1" dirty="0">
                <a:solidFill>
                  <a:schemeClr val="tx1">
                    <a:lumMod val="50000"/>
                    <a:lumOff val="50000"/>
                  </a:schemeClr>
                </a:solidFill>
              </a:rPr>
              <a:t>et al.</a:t>
            </a:r>
            <a:r>
              <a:rPr lang="en-US" dirty="0">
                <a:solidFill>
                  <a:schemeClr val="tx1">
                    <a:lumMod val="50000"/>
                    <a:lumOff val="50000"/>
                  </a:schemeClr>
                </a:solidFill>
              </a:rPr>
              <a:t> The FAIR Guiding Principles for scientific data management and stewardship. </a:t>
            </a:r>
            <a:r>
              <a:rPr lang="en-US" i="1" dirty="0">
                <a:solidFill>
                  <a:schemeClr val="tx1">
                    <a:lumMod val="50000"/>
                    <a:lumOff val="50000"/>
                  </a:schemeClr>
                </a:solidFill>
              </a:rPr>
              <a:t>Sci. Data</a:t>
            </a:r>
            <a:r>
              <a:rPr lang="en-US" dirty="0">
                <a:solidFill>
                  <a:schemeClr val="tx1">
                    <a:lumMod val="50000"/>
                    <a:lumOff val="50000"/>
                  </a:schemeClr>
                </a:solidFill>
              </a:rPr>
              <a:t> 3:160018 </a:t>
            </a:r>
            <a:r>
              <a:rPr lang="en-US" dirty="0" err="1">
                <a:solidFill>
                  <a:schemeClr val="tx1">
                    <a:lumMod val="50000"/>
                    <a:lumOff val="50000"/>
                  </a:schemeClr>
                </a:solidFill>
              </a:rPr>
              <a:t>doi</a:t>
            </a:r>
            <a:r>
              <a:rPr lang="en-US" dirty="0">
                <a:solidFill>
                  <a:schemeClr val="tx1">
                    <a:lumMod val="50000"/>
                    <a:lumOff val="50000"/>
                  </a:schemeClr>
                </a:solidFill>
              </a:rPr>
              <a:t>: 10.1038/sdata.2016.18 (2016). </a:t>
            </a:r>
          </a:p>
        </p:txBody>
      </p:sp>
    </p:spTree>
    <p:extLst>
      <p:ext uri="{BB962C8B-B14F-4D97-AF65-F5344CB8AC3E}">
        <p14:creationId xmlns:p14="http://schemas.microsoft.com/office/powerpoint/2010/main" val="897108256"/>
      </p:ext>
    </p:extLst>
  </p:cSld>
  <p:clrMapOvr>
    <a:masterClrMapping/>
  </p:clrMapOvr>
  <mc:AlternateContent xmlns:mc="http://schemas.openxmlformats.org/markup-compatibility/2006" xmlns:p14="http://schemas.microsoft.com/office/powerpoint/2010/main">
    <mc:Choice Requires="p14">
      <p:transition spd="slow" p14:dur="2000" advTm="18406"/>
    </mc:Choice>
    <mc:Fallback xmlns="">
      <p:transition spd="slow" advTm="18406"/>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RE Principles Figure Draft Update 11_20.jpg">
            <a:extLst>
              <a:ext uri="{FF2B5EF4-FFF2-40B4-BE49-F238E27FC236}">
                <a16:creationId xmlns:a16="http://schemas.microsoft.com/office/drawing/2014/main" id="{57E213F7-A54A-4A67-A4C4-62117E4630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096" y="350839"/>
            <a:ext cx="5020773" cy="5917489"/>
          </a:xfrm>
          <a:prstGeom prst="rect">
            <a:avLst/>
          </a:prstGeom>
        </p:spPr>
      </p:pic>
      <p:pic>
        <p:nvPicPr>
          <p:cNvPr id="5" name="Picture 4" descr="IMG_1220.jpeg">
            <a:extLst>
              <a:ext uri="{FF2B5EF4-FFF2-40B4-BE49-F238E27FC236}">
                <a16:creationId xmlns:a16="http://schemas.microsoft.com/office/drawing/2014/main" id="{C6D39CCD-B934-46BF-AAE0-A04D8BF93B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0619" y="2248070"/>
            <a:ext cx="5020773" cy="3765580"/>
          </a:xfrm>
          <a:prstGeom prst="rect">
            <a:avLst/>
          </a:prstGeom>
        </p:spPr>
      </p:pic>
      <p:sp>
        <p:nvSpPr>
          <p:cNvPr id="6" name="Title 1">
            <a:extLst>
              <a:ext uri="{FF2B5EF4-FFF2-40B4-BE49-F238E27FC236}">
                <a16:creationId xmlns:a16="http://schemas.microsoft.com/office/drawing/2014/main" id="{048F6C84-ADF0-40AF-A5CD-F27DA4C5F855}"/>
              </a:ext>
            </a:extLst>
          </p:cNvPr>
          <p:cNvSpPr txBox="1">
            <a:spLocks/>
          </p:cNvSpPr>
          <p:nvPr/>
        </p:nvSpPr>
        <p:spPr>
          <a:xfrm>
            <a:off x="6096000" y="231212"/>
            <a:ext cx="5257799" cy="1844233"/>
          </a:xfrm>
          <a:prstGeom prst="rect">
            <a:avLst/>
          </a:prstGeom>
        </p:spPr>
        <p:txBody>
          <a:bodyPr anchor="ctr">
            <a:noAutofit/>
          </a:bodyPr>
          <a:lstStyle>
            <a:lvl1pPr algn="ctr" defTabSz="608563" rtl="0" eaLnBrk="1" latinLnBrk="0" hangingPunct="1">
              <a:spcBef>
                <a:spcPct val="0"/>
              </a:spcBef>
              <a:buNone/>
              <a:defRPr sz="5867" kern="1200">
                <a:solidFill>
                  <a:schemeClr val="tx1"/>
                </a:solidFill>
                <a:latin typeface="+mj-lt"/>
                <a:ea typeface="+mj-ea"/>
                <a:cs typeface="+mj-cs"/>
              </a:defRPr>
            </a:lvl1pPr>
          </a:lstStyle>
          <a:p>
            <a:pPr algn="l"/>
            <a:r>
              <a:rPr lang="en-US" sz="3600" b="1" dirty="0">
                <a:solidFill>
                  <a:srgbClr val="48AFBD"/>
                </a:solidFill>
                <a:latin typeface="Century Gothic" panose="020B0502020202020204" pitchFamily="34" charset="0"/>
                <a:ea typeface="Century Gothic" charset="0"/>
                <a:cs typeface="Century Gothic" charset="0"/>
              </a:rPr>
              <a:t>CARE Principles </a:t>
            </a:r>
            <a:r>
              <a:rPr lang="en-US" sz="3600" dirty="0">
                <a:solidFill>
                  <a:prstClr val="black">
                    <a:lumMod val="75000"/>
                    <a:lumOff val="25000"/>
                  </a:prstClr>
                </a:solidFill>
                <a:latin typeface="Century Gothic" panose="020B0502020202020204" pitchFamily="34" charset="0"/>
                <a:ea typeface="Century Gothic" charset="0"/>
                <a:cs typeface="Century Gothic" charset="0"/>
              </a:rPr>
              <a:t>for </a:t>
            </a:r>
          </a:p>
          <a:p>
            <a:pPr algn="l"/>
            <a:r>
              <a:rPr lang="en-US" sz="3600" dirty="0">
                <a:solidFill>
                  <a:prstClr val="black">
                    <a:lumMod val="75000"/>
                    <a:lumOff val="25000"/>
                  </a:prstClr>
                </a:solidFill>
                <a:latin typeface="Century Gothic" panose="020B0502020202020204" pitchFamily="34" charset="0"/>
                <a:ea typeface="Century Gothic" charset="0"/>
                <a:cs typeface="Century Gothic" charset="0"/>
              </a:rPr>
              <a:t>Indigenous Data Governance</a:t>
            </a:r>
            <a:endParaRPr lang="en-US" sz="3600" dirty="0">
              <a:solidFill>
                <a:srgbClr val="48AFBD"/>
              </a:solidFill>
              <a:latin typeface="Century Gothic" panose="020B0502020202020204" pitchFamily="34" charset="0"/>
              <a:ea typeface="Century Gothic" charset="0"/>
              <a:cs typeface="Century Gothic" charset="0"/>
            </a:endParaRPr>
          </a:p>
        </p:txBody>
      </p:sp>
      <p:sp>
        <p:nvSpPr>
          <p:cNvPr id="9" name="Rectangle 8">
            <a:extLst>
              <a:ext uri="{FF2B5EF4-FFF2-40B4-BE49-F238E27FC236}">
                <a16:creationId xmlns:a16="http://schemas.microsoft.com/office/drawing/2014/main" id="{DA301527-C6A9-B943-AF0B-97949E683DBD}"/>
              </a:ext>
            </a:extLst>
          </p:cNvPr>
          <p:cNvSpPr/>
          <p:nvPr/>
        </p:nvSpPr>
        <p:spPr>
          <a:xfrm>
            <a:off x="718112" y="6186276"/>
            <a:ext cx="10755775" cy="400110"/>
          </a:xfrm>
          <a:prstGeom prst="rect">
            <a:avLst/>
          </a:prstGeom>
        </p:spPr>
        <p:txBody>
          <a:bodyPr wrap="square">
            <a:spAutoFit/>
          </a:bodyPr>
          <a:lstStyle/>
          <a:p>
            <a:pPr marL="285744" indent="-285744" algn="ctr"/>
            <a:r>
              <a:rPr lang="en-GB" sz="1000" b="1" dirty="0">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Carroll, SC</a:t>
            </a:r>
            <a:r>
              <a:rPr lang="en-GB" sz="1000" dirty="0">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1000" dirty="0" err="1">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Garba</a:t>
            </a:r>
            <a:r>
              <a:rPr lang="en-GB" sz="1000">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 I, Figueroa-Rodríguez, OL, Holbrook, J, Lovett, R, </a:t>
            </a:r>
            <a:r>
              <a:rPr lang="en-GB" sz="1000" err="1">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Materechera</a:t>
            </a:r>
            <a:r>
              <a:rPr lang="en-GB" sz="1000">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 S, Parsons, M, </a:t>
            </a:r>
            <a:r>
              <a:rPr lang="en-GB" sz="1000" err="1">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Raseroka</a:t>
            </a:r>
            <a:r>
              <a:rPr lang="en-GB" sz="1000">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 K, Rodriguez-</a:t>
            </a:r>
            <a:r>
              <a:rPr lang="en-GB" sz="1000" err="1">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Lonebear</a:t>
            </a:r>
            <a:r>
              <a:rPr lang="en-GB" sz="1000">
                <a:solidFill>
                  <a:schemeClr val="tx1">
                    <a:lumMod val="85000"/>
                    <a:lumOff val="15000"/>
                  </a:schemeClr>
                </a:solidFill>
                <a:latin typeface="Century Gothic" panose="020B0502020202020204" pitchFamily="34" charset="0"/>
                <a:ea typeface="Times New Roman" panose="02020603050405020304" pitchFamily="18" charset="0"/>
                <a:cs typeface="Times New Roman" panose="02020603050405020304" pitchFamily="18" charset="0"/>
              </a:rPr>
              <a:t>, D, Rowe, R, Sara, R, Walker, JD, Anderson, J and Hudson, M. 2020. The CARE Principles for Indigenous Data Governance. Data Science Journal, 19: 43, pp. 1–12. DOI: https://doi.org/10.5334/dsj-2020-043</a:t>
            </a:r>
            <a:endParaRPr lang="en-NZ" sz="1000">
              <a:solidFill>
                <a:schemeClr val="tx1">
                  <a:lumMod val="85000"/>
                  <a:lumOff val="15000"/>
                </a:schemeClr>
              </a:solidFill>
              <a:latin typeface="Century Gothic" panose="020B0502020202020204" pitchFamily="34" charset="0"/>
              <a:ea typeface="MS Mincho" panose="020B0400000000000000" pitchFamily="49" charset="-128"/>
              <a:cs typeface="Arial" panose="020B0604020202020204" pitchFamily="34" charset="0"/>
            </a:endParaRPr>
          </a:p>
        </p:txBody>
      </p:sp>
    </p:spTree>
    <p:extLst>
      <p:ext uri="{BB962C8B-B14F-4D97-AF65-F5344CB8AC3E}">
        <p14:creationId xmlns:p14="http://schemas.microsoft.com/office/powerpoint/2010/main" val="2677141273"/>
      </p:ext>
    </p:extLst>
  </p:cSld>
  <p:clrMapOvr>
    <a:masterClrMapping/>
  </p:clrMapOvr>
  <mc:AlternateContent xmlns:mc="http://schemas.openxmlformats.org/markup-compatibility/2006" xmlns:p14="http://schemas.microsoft.com/office/powerpoint/2010/main">
    <mc:Choice Requires="p14">
      <p:transition spd="slow" p14:dur="2000" advTm="39154"/>
    </mc:Choice>
    <mc:Fallback xmlns="">
      <p:transition spd="slow" advTm="39154"/>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611072" y="604910"/>
            <a:ext cx="9673670" cy="5720235"/>
          </a:xfrm>
          <a:prstGeom prst="rect">
            <a:avLst/>
          </a:prstGeom>
        </p:spPr>
      </p:pic>
      <p:sp>
        <p:nvSpPr>
          <p:cNvPr id="2" name="TextBox 1">
            <a:extLst>
              <a:ext uri="{FF2B5EF4-FFF2-40B4-BE49-F238E27FC236}">
                <a16:creationId xmlns:a16="http://schemas.microsoft.com/office/drawing/2014/main" id="{4ED3DBAB-DA95-884F-9FEC-367B3CD9D6E7}"/>
              </a:ext>
            </a:extLst>
          </p:cNvPr>
          <p:cNvSpPr txBox="1"/>
          <p:nvPr/>
        </p:nvSpPr>
        <p:spPr>
          <a:xfrm>
            <a:off x="4066162" y="6457890"/>
            <a:ext cx="6089514"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Russo-Carroll et al., 2021</a:t>
            </a:r>
          </a:p>
        </p:txBody>
      </p:sp>
      <p:sp>
        <p:nvSpPr>
          <p:cNvPr id="4" name="TextBox 3">
            <a:extLst>
              <a:ext uri="{FF2B5EF4-FFF2-40B4-BE49-F238E27FC236}">
                <a16:creationId xmlns:a16="http://schemas.microsoft.com/office/drawing/2014/main" id="{D2FC9CA9-AE5A-FE40-9B05-239689FF76CF}"/>
              </a:ext>
            </a:extLst>
          </p:cNvPr>
          <p:cNvSpPr txBox="1"/>
          <p:nvPr/>
        </p:nvSpPr>
        <p:spPr>
          <a:xfrm>
            <a:off x="168812" y="1061294"/>
            <a:ext cx="1252025" cy="1200329"/>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Seek to increase data sharing</a:t>
            </a:r>
          </a:p>
        </p:txBody>
      </p:sp>
      <p:sp>
        <p:nvSpPr>
          <p:cNvPr id="6" name="TextBox 5">
            <a:extLst>
              <a:ext uri="{FF2B5EF4-FFF2-40B4-BE49-F238E27FC236}">
                <a16:creationId xmlns:a16="http://schemas.microsoft.com/office/drawing/2014/main" id="{E2271B97-0B7B-DB41-AED2-0DEDDE0AC61A}"/>
              </a:ext>
            </a:extLst>
          </p:cNvPr>
          <p:cNvSpPr txBox="1"/>
          <p:nvPr/>
        </p:nvSpPr>
        <p:spPr>
          <a:xfrm>
            <a:off x="-84409" y="3816215"/>
            <a:ext cx="1786597" cy="1754326"/>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Critical considerations for non-tribal data creators, stewards, and users </a:t>
            </a:r>
          </a:p>
        </p:txBody>
      </p:sp>
    </p:spTree>
    <p:custDataLst>
      <p:tags r:id="rId1"/>
    </p:custDataLst>
    <p:extLst>
      <p:ext uri="{BB962C8B-B14F-4D97-AF65-F5344CB8AC3E}">
        <p14:creationId xmlns:p14="http://schemas.microsoft.com/office/powerpoint/2010/main" val="1417503816"/>
      </p:ext>
    </p:extLst>
  </p:cSld>
  <p:clrMapOvr>
    <a:masterClrMapping/>
  </p:clrMapOvr>
  <mc:AlternateContent xmlns:mc="http://schemas.openxmlformats.org/markup-compatibility/2006" xmlns:p14="http://schemas.microsoft.com/office/powerpoint/2010/main">
    <mc:Choice Requires="p14">
      <p:transition spd="slow" p14:dur="2000" advTm="33494"/>
    </mc:Choice>
    <mc:Fallback xmlns="">
      <p:transition spd="slow" advTm="3349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20139" r="36190" b="-1"/>
          <a:stretch/>
        </p:blipFill>
        <p:spPr>
          <a:xfrm>
            <a:off x="8193771" y="171715"/>
            <a:ext cx="3793268" cy="6514565"/>
          </a:xfrm>
          <a:prstGeom prst="rect">
            <a:avLst/>
          </a:prstGeom>
        </p:spPr>
      </p:pic>
      <p:pic>
        <p:nvPicPr>
          <p:cNvPr id="11" name="Picture 10">
            <a:extLst>
              <a:ext uri="{FF2B5EF4-FFF2-40B4-BE49-F238E27FC236}">
                <a16:creationId xmlns:a16="http://schemas.microsoft.com/office/drawing/2014/main" id="{7E193EEB-D9CD-9748-96A8-A39D999FD694}"/>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20000"/>
                    </a14:imgEffect>
                  </a14:imgLayer>
                </a14:imgProps>
              </a:ext>
            </a:extLst>
          </a:blip>
          <a:srcRect r="21754" b="-3"/>
          <a:stretch/>
        </p:blipFill>
        <p:spPr>
          <a:xfrm>
            <a:off x="4184538" y="171716"/>
            <a:ext cx="3822924" cy="6514565"/>
          </a:xfrm>
          <a:prstGeom prst="rect">
            <a:avLst/>
          </a:prstGeom>
          <a:blipFill>
            <a:blip r:embed="rId6"/>
            <a:stretch>
              <a:fillRect/>
            </a:stretch>
          </a:blipFill>
        </p:spPr>
      </p:pic>
      <p:pic>
        <p:nvPicPr>
          <p:cNvPr id="14" name="Picture 13">
            <a:extLst>
              <a:ext uri="{FF2B5EF4-FFF2-40B4-BE49-F238E27FC236}">
                <a16:creationId xmlns:a16="http://schemas.microsoft.com/office/drawing/2014/main" id="{7CD08A2B-B6EE-BF4E-8E55-DDCAAD3F933F}"/>
              </a:ext>
            </a:extLst>
          </p:cNvPr>
          <p:cNvPicPr>
            <a:picLocks noChangeAspect="1"/>
          </p:cNvPicPr>
          <p:nvPr/>
        </p:nvPicPr>
        <p:blipFill rotWithShape="1">
          <a:blip r:embed="rId7">
            <a:extLst>
              <a:ext uri="{28A0092B-C50C-407E-A947-70E740481C1C}">
                <a14:useLocalDpi xmlns:a14="http://schemas.microsoft.com/office/drawing/2010/main" val="0"/>
              </a:ext>
            </a:extLst>
          </a:blip>
          <a:srcRect l="26588" r="29675" b="-1"/>
          <a:stretch/>
        </p:blipFill>
        <p:spPr>
          <a:xfrm>
            <a:off x="222777" y="171714"/>
            <a:ext cx="3799007" cy="6514565"/>
          </a:xfrm>
          <a:prstGeom prst="rect">
            <a:avLst/>
          </a:prstGeom>
        </p:spPr>
      </p:pic>
      <p:sp>
        <p:nvSpPr>
          <p:cNvPr id="9" name="Slide Number Placeholder 8">
            <a:extLst>
              <a:ext uri="{FF2B5EF4-FFF2-40B4-BE49-F238E27FC236}">
                <a16:creationId xmlns:a16="http://schemas.microsoft.com/office/drawing/2014/main" id="{178A7181-2FBA-724D-AEF0-7C38D9ED9FE3}"/>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A6F52F14-6480-2C41-BEA2-4D3654A41072}" type="slidenum">
              <a:rPr lang="en-US">
                <a:solidFill>
                  <a:srgbClr val="FFFFFF"/>
                </a:solidFill>
              </a:rPr>
              <a:pPr>
                <a:spcAft>
                  <a:spcPts val="600"/>
                </a:spcAft>
              </a:pPr>
              <a:t>2</a:t>
            </a:fld>
            <a:endParaRPr lang="en-US">
              <a:solidFill>
                <a:srgbClr val="FFFFFF"/>
              </a:solidFill>
            </a:endParaRPr>
          </a:p>
        </p:txBody>
      </p:sp>
    </p:spTree>
    <p:extLst>
      <p:ext uri="{BB962C8B-B14F-4D97-AF65-F5344CB8AC3E}">
        <p14:creationId xmlns:p14="http://schemas.microsoft.com/office/powerpoint/2010/main" val="3502768363"/>
      </p:ext>
    </p:extLst>
  </p:cSld>
  <p:clrMapOvr>
    <a:masterClrMapping/>
  </p:clrMapOvr>
  <mc:AlternateContent xmlns:mc="http://schemas.openxmlformats.org/markup-compatibility/2006" xmlns:p14="http://schemas.microsoft.com/office/powerpoint/2010/main">
    <mc:Choice Requires="p14">
      <p:transition spd="slow" p14:dur="2000" advTm="65281"/>
    </mc:Choice>
    <mc:Fallback xmlns="">
      <p:transition spd="slow" advTm="65281"/>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p:cNvCxnSpPr/>
          <p:nvPr/>
        </p:nvCxnSpPr>
        <p:spPr>
          <a:xfrm>
            <a:off x="2353733" y="3115737"/>
            <a:ext cx="0" cy="2658535"/>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9787467" y="3115737"/>
            <a:ext cx="0" cy="2658535"/>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6112933" y="3115737"/>
            <a:ext cx="0" cy="2658535"/>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3" name="Hexagon 2"/>
          <p:cNvSpPr/>
          <p:nvPr/>
        </p:nvSpPr>
        <p:spPr>
          <a:xfrm>
            <a:off x="1844266" y="3964945"/>
            <a:ext cx="8500535" cy="1016991"/>
          </a:xfrm>
          <a:prstGeom prst="hexagon">
            <a:avLst/>
          </a:prstGeom>
          <a:solidFill>
            <a:srgbClr val="4197A3"/>
          </a:solidFill>
          <a:ln w="28575">
            <a:solidFill>
              <a:srgbClr val="4197A3"/>
            </a:solidFill>
          </a:ln>
          <a:effectLst/>
        </p:spPr>
        <p:style>
          <a:lnRef idx="1">
            <a:schemeClr val="accent1"/>
          </a:lnRef>
          <a:fillRef idx="3">
            <a:schemeClr val="accent1"/>
          </a:fillRef>
          <a:effectRef idx="2">
            <a:schemeClr val="accent1"/>
          </a:effectRef>
          <a:fontRef idx="minor">
            <a:schemeClr val="lt1"/>
          </a:fontRef>
        </p:style>
        <p:txBody>
          <a:bodyPr lIns="91436" tIns="45719" rIns="91436" bIns="45719" rtlCol="0" anchor="ctr"/>
          <a:lstStyle/>
          <a:p>
            <a:pPr algn="ctr"/>
            <a:r>
              <a:rPr lang="en-US" sz="2400" b="1">
                <a:solidFill>
                  <a:schemeClr val="bg1"/>
                </a:solidFill>
                <a:latin typeface="Century Gothic" charset="0"/>
                <a:ea typeface="Century Gothic" charset="0"/>
                <a:cs typeface="Century Gothic" charset="0"/>
              </a:rPr>
              <a:t>FEDERALLY RECOGNIZED - STATE RECOGNIZED</a:t>
            </a:r>
          </a:p>
          <a:p>
            <a:pPr algn="ctr"/>
            <a:endParaRPr lang="en-US" sz="1100" b="1">
              <a:solidFill>
                <a:schemeClr val="bg1"/>
              </a:solidFill>
              <a:latin typeface="Century Gothic" charset="0"/>
              <a:ea typeface="Century Gothic" charset="0"/>
              <a:cs typeface="Century Gothic" charset="0"/>
            </a:endParaRPr>
          </a:p>
          <a:p>
            <a:pPr algn="ctr"/>
            <a:r>
              <a:rPr lang="en-US" sz="2400" b="1">
                <a:solidFill>
                  <a:schemeClr val="bg1"/>
                </a:solidFill>
                <a:latin typeface="Century Gothic" charset="0"/>
                <a:ea typeface="Century Gothic" charset="0"/>
                <a:cs typeface="Century Gothic" charset="0"/>
              </a:rPr>
              <a:t>NON-RECOGNIZED</a:t>
            </a:r>
          </a:p>
        </p:txBody>
      </p:sp>
      <p:grpSp>
        <p:nvGrpSpPr>
          <p:cNvPr id="5" name="Group 4"/>
          <p:cNvGrpSpPr/>
          <p:nvPr/>
        </p:nvGrpSpPr>
        <p:grpSpPr>
          <a:xfrm>
            <a:off x="737281" y="5272340"/>
            <a:ext cx="10717443" cy="1108653"/>
            <a:chOff x="806482" y="4730473"/>
            <a:chExt cx="10717442" cy="1108653"/>
          </a:xfrm>
        </p:grpSpPr>
        <p:sp>
          <p:nvSpPr>
            <p:cNvPr id="20" name="Hexagon 19"/>
            <p:cNvSpPr/>
            <p:nvPr/>
          </p:nvSpPr>
          <p:spPr>
            <a:xfrm>
              <a:off x="806482" y="4730473"/>
              <a:ext cx="3311257" cy="1102901"/>
            </a:xfrm>
            <a:prstGeom prst="hexagon">
              <a:avLst/>
            </a:prstGeom>
            <a:solidFill>
              <a:schemeClr val="bg1">
                <a:lumMod val="95000"/>
              </a:schemeClr>
            </a:solid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a:solidFill>
                    <a:schemeClr val="tx1">
                      <a:lumMod val="75000"/>
                      <a:lumOff val="25000"/>
                    </a:schemeClr>
                  </a:solidFill>
                  <a:latin typeface="Century Gothic" charset="0"/>
                  <a:ea typeface="Century Gothic" charset="0"/>
                  <a:cs typeface="Century Gothic" charset="0"/>
                </a:rPr>
                <a:t>Universities</a:t>
              </a:r>
            </a:p>
          </p:txBody>
        </p:sp>
        <p:sp>
          <p:nvSpPr>
            <p:cNvPr id="27" name="Hexagon 26"/>
            <p:cNvSpPr/>
            <p:nvPr/>
          </p:nvSpPr>
          <p:spPr>
            <a:xfrm>
              <a:off x="8212667" y="4730473"/>
              <a:ext cx="3311257" cy="1102901"/>
            </a:xfrm>
            <a:prstGeom prst="hexagon">
              <a:avLst/>
            </a:prstGeom>
            <a:solidFill>
              <a:schemeClr val="bg1">
                <a:lumMod val="95000"/>
              </a:schemeClr>
            </a:solid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000" b="1">
                  <a:solidFill>
                    <a:schemeClr val="tx1">
                      <a:lumMod val="75000"/>
                      <a:lumOff val="25000"/>
                    </a:schemeClr>
                  </a:solidFill>
                  <a:latin typeface="Century Gothic"/>
                  <a:ea typeface="Century Gothic" charset="0"/>
                  <a:cs typeface="Century Gothic" charset="0"/>
                </a:rPr>
                <a:t>Other Governments</a:t>
              </a:r>
              <a:endParaRPr lang="en-US" sz="2000" b="1" dirty="0">
                <a:solidFill>
                  <a:schemeClr val="tx1">
                    <a:lumMod val="75000"/>
                    <a:lumOff val="25000"/>
                  </a:schemeClr>
                </a:solidFill>
                <a:latin typeface="Century Gothic" charset="0"/>
                <a:ea typeface="Century Gothic" charset="0"/>
                <a:cs typeface="Century Gothic" charset="0"/>
              </a:endParaRPr>
            </a:p>
          </p:txBody>
        </p:sp>
        <p:sp>
          <p:nvSpPr>
            <p:cNvPr id="28" name="Hexagon 27"/>
            <p:cNvSpPr/>
            <p:nvPr/>
          </p:nvSpPr>
          <p:spPr>
            <a:xfrm>
              <a:off x="4509574" y="4736225"/>
              <a:ext cx="3311257" cy="1102901"/>
            </a:xfrm>
            <a:prstGeom prst="hexagon">
              <a:avLst/>
            </a:prstGeom>
            <a:solidFill>
              <a:schemeClr val="bg1">
                <a:lumMod val="95000"/>
              </a:schemeClr>
            </a:solid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000" b="1">
                  <a:solidFill>
                    <a:schemeClr val="tx1">
                      <a:lumMod val="75000"/>
                      <a:lumOff val="25000"/>
                    </a:schemeClr>
                  </a:solidFill>
                  <a:latin typeface="Century Gothic"/>
                  <a:ea typeface="Century Gothic" charset="0"/>
                  <a:cs typeface="Century Gothic" charset="0"/>
                </a:rPr>
                <a:t>Granting Entities</a:t>
              </a:r>
            </a:p>
          </p:txBody>
        </p:sp>
      </p:grpSp>
      <p:grpSp>
        <p:nvGrpSpPr>
          <p:cNvPr id="2" name="Group 1"/>
          <p:cNvGrpSpPr/>
          <p:nvPr/>
        </p:nvGrpSpPr>
        <p:grpSpPr>
          <a:xfrm>
            <a:off x="737281" y="2571634"/>
            <a:ext cx="10717443" cy="1102903"/>
            <a:chOff x="806482" y="2029766"/>
            <a:chExt cx="10717442" cy="1102902"/>
          </a:xfrm>
        </p:grpSpPr>
        <p:sp>
          <p:nvSpPr>
            <p:cNvPr id="29" name="Hexagon 28"/>
            <p:cNvSpPr/>
            <p:nvPr/>
          </p:nvSpPr>
          <p:spPr>
            <a:xfrm>
              <a:off x="8212667" y="2029766"/>
              <a:ext cx="3311257" cy="1102901"/>
            </a:xfrm>
            <a:prstGeom prst="hexagon">
              <a:avLst/>
            </a:prstGeom>
            <a:solidFill>
              <a:schemeClr val="bg1">
                <a:lumMod val="95000"/>
              </a:schemeClr>
            </a:solid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a:solidFill>
                    <a:schemeClr val="tx1">
                      <a:lumMod val="75000"/>
                      <a:lumOff val="25000"/>
                    </a:schemeClr>
                  </a:solidFill>
                  <a:latin typeface="Century Gothic" charset="0"/>
                  <a:ea typeface="Century Gothic" charset="0"/>
                  <a:cs typeface="Century Gothic" charset="0"/>
                </a:rPr>
                <a:t>Researchers</a:t>
              </a:r>
            </a:p>
          </p:txBody>
        </p:sp>
        <p:sp>
          <p:nvSpPr>
            <p:cNvPr id="30" name="Hexagon 29"/>
            <p:cNvSpPr/>
            <p:nvPr/>
          </p:nvSpPr>
          <p:spPr>
            <a:xfrm>
              <a:off x="4509574" y="2029766"/>
              <a:ext cx="3311257" cy="1102901"/>
            </a:xfrm>
            <a:prstGeom prst="hexagon">
              <a:avLst/>
            </a:prstGeom>
            <a:solidFill>
              <a:schemeClr val="bg1">
                <a:lumMod val="95000"/>
              </a:schemeClr>
            </a:solid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a:solidFill>
                    <a:schemeClr val="tx1">
                      <a:lumMod val="75000"/>
                      <a:lumOff val="25000"/>
                    </a:schemeClr>
                  </a:solidFill>
                  <a:latin typeface="Century Gothic" charset="0"/>
                  <a:ea typeface="Century Gothic" charset="0"/>
                  <a:cs typeface="Century Gothic" charset="0"/>
                </a:rPr>
                <a:t>Publishers</a:t>
              </a:r>
            </a:p>
          </p:txBody>
        </p:sp>
        <p:sp>
          <p:nvSpPr>
            <p:cNvPr id="31" name="Hexagon 30"/>
            <p:cNvSpPr/>
            <p:nvPr/>
          </p:nvSpPr>
          <p:spPr>
            <a:xfrm>
              <a:off x="806482" y="2029767"/>
              <a:ext cx="3311257" cy="1102901"/>
            </a:xfrm>
            <a:prstGeom prst="hexagon">
              <a:avLst/>
            </a:prstGeom>
            <a:solidFill>
              <a:schemeClr val="bg1">
                <a:lumMod val="95000"/>
              </a:schemeClr>
            </a:solid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a:solidFill>
                    <a:schemeClr val="tx1">
                      <a:lumMod val="75000"/>
                      <a:lumOff val="25000"/>
                    </a:schemeClr>
                  </a:solidFill>
                  <a:latin typeface="Century Gothic" charset="0"/>
                  <a:ea typeface="Century Gothic" charset="0"/>
                  <a:cs typeface="Century Gothic" charset="0"/>
                </a:rPr>
                <a:t>Data Repositories</a:t>
              </a:r>
            </a:p>
          </p:txBody>
        </p:sp>
      </p:grpSp>
      <p:sp>
        <p:nvSpPr>
          <p:cNvPr id="14" name="TextBox 13"/>
          <p:cNvSpPr txBox="1"/>
          <p:nvPr/>
        </p:nvSpPr>
        <p:spPr>
          <a:xfrm>
            <a:off x="0" y="157994"/>
            <a:ext cx="12192000" cy="1446548"/>
          </a:xfrm>
          <a:prstGeom prst="rect">
            <a:avLst/>
          </a:prstGeom>
          <a:noFill/>
        </p:spPr>
        <p:txBody>
          <a:bodyPr wrap="square" lIns="91436" tIns="45719" rIns="91436" bIns="45719" rtlCol="0">
            <a:spAutoFit/>
          </a:bodyPr>
          <a:lstStyle/>
          <a:p>
            <a:pPr algn="ctr"/>
            <a:r>
              <a:rPr lang="en-US" sz="4800" b="1" spc="300">
                <a:solidFill>
                  <a:srgbClr val="4197A3"/>
                </a:solidFill>
                <a:latin typeface="Century Gothic" charset="0"/>
                <a:ea typeface="Century Gothic" charset="0"/>
                <a:cs typeface="Century Gothic" charset="0"/>
              </a:rPr>
              <a:t>RIGHTSHOLDERS</a:t>
            </a:r>
          </a:p>
          <a:p>
            <a:pPr algn="ctr"/>
            <a:r>
              <a:rPr lang="en-US" sz="4000">
                <a:solidFill>
                  <a:schemeClr val="tx1">
                    <a:lumMod val="75000"/>
                    <a:lumOff val="25000"/>
                  </a:schemeClr>
                </a:solidFill>
                <a:latin typeface="Century Gothic" charset="0"/>
                <a:ea typeface="Century Gothic" charset="0"/>
                <a:cs typeface="Century Gothic" charset="0"/>
              </a:rPr>
              <a:t>AND STAKEHOLDERS</a:t>
            </a:r>
            <a:endParaRPr lang="en-US" sz="4000">
              <a:solidFill>
                <a:schemeClr val="tx1">
                  <a:lumMod val="75000"/>
                  <a:lumOff val="25000"/>
                </a:schemeClr>
              </a:solidFill>
            </a:endParaRPr>
          </a:p>
        </p:txBody>
      </p:sp>
      <p:sp>
        <p:nvSpPr>
          <p:cNvPr id="7" name="TextBox 6"/>
          <p:cNvSpPr txBox="1"/>
          <p:nvPr/>
        </p:nvSpPr>
        <p:spPr>
          <a:xfrm>
            <a:off x="93383" y="1511218"/>
            <a:ext cx="11980087" cy="954105"/>
          </a:xfrm>
          <a:prstGeom prst="rect">
            <a:avLst/>
          </a:prstGeom>
          <a:noFill/>
        </p:spPr>
        <p:txBody>
          <a:bodyPr wrap="square" lIns="91436" tIns="45719" rIns="91436" bIns="45719" rtlCol="0">
            <a:spAutoFit/>
          </a:bodyPr>
          <a:lstStyle/>
          <a:p>
            <a:pPr algn="ctr"/>
            <a:r>
              <a:rPr lang="en-US" sz="2800" b="1" spc="300">
                <a:solidFill>
                  <a:srgbClr val="4197A3"/>
                </a:solidFill>
                <a:latin typeface="Century Gothic" charset="0"/>
                <a:ea typeface="Century Gothic" charset="0"/>
                <a:cs typeface="Century Gothic" charset="0"/>
              </a:rPr>
              <a:t>INDIGENOUS DATA SOVEREIGNTY &gt;&gt; RELATIONSHIPS FOR INDIGENOUS DATA GOVERNANCE </a:t>
            </a:r>
          </a:p>
        </p:txBody>
      </p:sp>
    </p:spTree>
    <p:extLst>
      <p:ext uri="{BB962C8B-B14F-4D97-AF65-F5344CB8AC3E}">
        <p14:creationId xmlns:p14="http://schemas.microsoft.com/office/powerpoint/2010/main" val="8129996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childTnLst>
                                </p:cTn>
                              </p:par>
                              <p:par>
                                <p:cTn id="12" presetID="10"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childTnLst>
                                </p:cTn>
                              </p:par>
                            </p:childTnLst>
                          </p:cTn>
                        </p:par>
                        <p:par>
                          <p:cTn id="15" fill="hold">
                            <p:stCondLst>
                              <p:cond delay="2000"/>
                            </p:stCondLst>
                            <p:childTnLst>
                              <p:par>
                                <p:cTn id="16" presetID="16" presetClass="entr" presetSubtype="42" fill="hold"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barn(outHorizontal)">
                                      <p:cBhvr>
                                        <p:cTn id="18" dur="1000"/>
                                        <p:tgtEl>
                                          <p:spTgt spid="16"/>
                                        </p:tgtEl>
                                      </p:cBhvr>
                                    </p:animEffect>
                                  </p:childTnLst>
                                </p:cTn>
                              </p:par>
                              <p:par>
                                <p:cTn id="19" presetID="16" presetClass="entr" presetSubtype="42"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barn(outHorizontal)">
                                      <p:cBhvr>
                                        <p:cTn id="21" dur="1000"/>
                                        <p:tgtEl>
                                          <p:spTgt spid="12"/>
                                        </p:tgtEl>
                                      </p:cBhvr>
                                    </p:animEffect>
                                  </p:childTnLst>
                                </p:cTn>
                              </p:par>
                              <p:par>
                                <p:cTn id="22" presetID="16" presetClass="entr" presetSubtype="42" fill="hold"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barn(outHorizontal)">
                                      <p:cBhvr>
                                        <p:cTn id="24"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4"/>
          <p:cNvSpPr txBox="1"/>
          <p:nvPr/>
        </p:nvSpPr>
        <p:spPr>
          <a:xfrm>
            <a:off x="663387" y="451157"/>
            <a:ext cx="11313459" cy="1252137"/>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6F77"/>
              </a:buClr>
              <a:buSzPts val="3600"/>
              <a:buFont typeface="Arial"/>
              <a:buNone/>
            </a:pPr>
            <a:r>
              <a:rPr lang="en-US" sz="3600" b="1" dirty="0">
                <a:solidFill>
                  <a:srgbClr val="006F77"/>
                </a:solidFill>
                <a:latin typeface="Arial" panose="020B0604020202020204" pitchFamily="34" charset="0"/>
                <a:ea typeface="Century Gothic"/>
                <a:cs typeface="Arial" panose="020B0604020202020204" pitchFamily="34" charset="0"/>
                <a:sym typeface="Century Gothic"/>
              </a:rPr>
              <a:t>Institutional Responsibilities for Indigenous Data Governance</a:t>
            </a:r>
            <a:endParaRPr dirty="0">
              <a:latin typeface="Arial" panose="020B0604020202020204" pitchFamily="34" charset="0"/>
              <a:cs typeface="Arial" panose="020B0604020202020204" pitchFamily="34" charset="0"/>
            </a:endParaRPr>
          </a:p>
        </p:txBody>
      </p:sp>
      <p:sp>
        <p:nvSpPr>
          <p:cNvPr id="268" name="Google Shape;268;p14"/>
          <p:cNvSpPr txBox="1"/>
          <p:nvPr/>
        </p:nvSpPr>
        <p:spPr>
          <a:xfrm>
            <a:off x="627529" y="1976465"/>
            <a:ext cx="10936941" cy="4256049"/>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953734"/>
              </a:buClr>
              <a:buSzPts val="2600"/>
              <a:buFont typeface="Arial"/>
              <a:buNone/>
            </a:pPr>
            <a:r>
              <a:rPr lang="en-US" sz="2600" b="1" dirty="0">
                <a:solidFill>
                  <a:srgbClr val="953734"/>
                </a:solidFill>
                <a:latin typeface="Arial" panose="020B0604020202020204" pitchFamily="34" charset="0"/>
                <a:ea typeface="Century Gothic"/>
                <a:cs typeface="Arial" panose="020B0604020202020204" pitchFamily="34" charset="0"/>
                <a:sym typeface="Century Gothic"/>
              </a:rPr>
              <a:t>Center CARE principles in the development of </a:t>
            </a:r>
            <a:endParaRPr dirty="0">
              <a:latin typeface="Arial" panose="020B0604020202020204" pitchFamily="34" charset="0"/>
              <a:cs typeface="Arial" panose="020B0604020202020204" pitchFamily="34" charset="0"/>
            </a:endParaRPr>
          </a:p>
          <a:p>
            <a:pPr marL="0" marR="0" lvl="0" indent="0" algn="ctr" rtl="0">
              <a:lnSpc>
                <a:spcPct val="90000"/>
              </a:lnSpc>
              <a:spcBef>
                <a:spcPts val="813"/>
              </a:spcBef>
              <a:spcAft>
                <a:spcPts val="0"/>
              </a:spcAft>
              <a:buClr>
                <a:srgbClr val="953734"/>
              </a:buClr>
              <a:buSzPts val="2600"/>
              <a:buFont typeface="Arial"/>
              <a:buNone/>
            </a:pPr>
            <a:r>
              <a:rPr lang="en-US" sz="2600" b="1" dirty="0">
                <a:solidFill>
                  <a:srgbClr val="953734"/>
                </a:solidFill>
                <a:latin typeface="Arial" panose="020B0604020202020204" pitchFamily="34" charset="0"/>
                <a:ea typeface="Century Gothic"/>
                <a:cs typeface="Arial" panose="020B0604020202020204" pitchFamily="34" charset="0"/>
                <a:sym typeface="Century Gothic"/>
              </a:rPr>
              <a:t>data policy &amp; platforms</a:t>
            </a:r>
            <a:endParaRPr dirty="0">
              <a:latin typeface="Arial" panose="020B0604020202020204" pitchFamily="34" charset="0"/>
              <a:cs typeface="Arial" panose="020B0604020202020204" pitchFamily="34" charset="0"/>
            </a:endParaRPr>
          </a:p>
          <a:p>
            <a:pPr marL="0" marR="0" lvl="0" indent="0" algn="ctr" rtl="0">
              <a:lnSpc>
                <a:spcPct val="90000"/>
              </a:lnSpc>
              <a:spcBef>
                <a:spcPts val="813"/>
              </a:spcBef>
              <a:spcAft>
                <a:spcPts val="0"/>
              </a:spcAft>
              <a:buClr>
                <a:schemeClr val="dk1"/>
              </a:buClr>
              <a:buSzPts val="2600"/>
              <a:buFont typeface="Arial"/>
              <a:buNone/>
            </a:pPr>
            <a:endParaRPr sz="2600" b="1" dirty="0">
              <a:solidFill>
                <a:srgbClr val="953734"/>
              </a:solidFill>
              <a:latin typeface="Arial" panose="020B0604020202020204" pitchFamily="34" charset="0"/>
              <a:ea typeface="Century Gothic"/>
              <a:cs typeface="Arial" panose="020B0604020202020204" pitchFamily="34" charset="0"/>
              <a:sym typeface="Century Gothic"/>
            </a:endParaRPr>
          </a:p>
          <a:p>
            <a:pPr marL="185738" marR="0" lvl="0" indent="-185738" algn="l" rtl="0">
              <a:lnSpc>
                <a:spcPct val="90000"/>
              </a:lnSpc>
              <a:spcBef>
                <a:spcPts val="813"/>
              </a:spcBef>
              <a:spcAft>
                <a:spcPts val="0"/>
              </a:spcAft>
              <a:buClr>
                <a:schemeClr val="dk1"/>
              </a:buClr>
              <a:buSzPts val="2400"/>
              <a:buFont typeface="Arial"/>
              <a:buChar char="•"/>
            </a:pPr>
            <a:r>
              <a:rPr lang="en-US" sz="2400" dirty="0">
                <a:solidFill>
                  <a:schemeClr val="dk1"/>
                </a:solidFill>
                <a:latin typeface="Arial" panose="020B0604020202020204" pitchFamily="34" charset="0"/>
                <a:ea typeface="Century Gothic"/>
                <a:cs typeface="Arial" panose="020B0604020202020204" pitchFamily="34" charset="0"/>
                <a:sym typeface="Century Gothic"/>
              </a:rPr>
              <a:t>Enrich metadata (provenance, permissions, attribution &amp; protocols)</a:t>
            </a:r>
            <a:endParaRPr dirty="0">
              <a:latin typeface="Arial" panose="020B0604020202020204" pitchFamily="34" charset="0"/>
              <a:cs typeface="Arial" panose="020B0604020202020204" pitchFamily="34" charset="0"/>
            </a:endParaRPr>
          </a:p>
          <a:p>
            <a:pPr marL="185738" marR="0" lvl="0" indent="-185738" algn="l" rtl="0">
              <a:lnSpc>
                <a:spcPct val="90000"/>
              </a:lnSpc>
              <a:spcBef>
                <a:spcPts val="813"/>
              </a:spcBef>
              <a:spcAft>
                <a:spcPts val="0"/>
              </a:spcAft>
              <a:buClr>
                <a:schemeClr val="dk1"/>
              </a:buClr>
              <a:buSzPts val="2400"/>
              <a:buFont typeface="Arial"/>
              <a:buChar char="•"/>
            </a:pPr>
            <a:r>
              <a:rPr lang="en-US" sz="2400" dirty="0">
                <a:solidFill>
                  <a:schemeClr val="dk1"/>
                </a:solidFill>
                <a:latin typeface="Arial" panose="020B0604020202020204" pitchFamily="34" charset="0"/>
                <a:ea typeface="Century Gothic"/>
                <a:cs typeface="Arial" panose="020B0604020202020204" pitchFamily="34" charset="0"/>
                <a:sym typeface="Century Gothic"/>
              </a:rPr>
              <a:t>Protect </a:t>
            </a:r>
            <a:r>
              <a:rPr lang="en-US" sz="2400" b="1" dirty="0">
                <a:solidFill>
                  <a:schemeClr val="dk1"/>
                </a:solidFill>
                <a:latin typeface="Arial" panose="020B0604020202020204" pitchFamily="34" charset="0"/>
                <a:ea typeface="Century Gothic"/>
                <a:cs typeface="Arial" panose="020B0604020202020204" pitchFamily="34" charset="0"/>
                <a:sym typeface="Century Gothic"/>
              </a:rPr>
              <a:t>both</a:t>
            </a:r>
            <a:r>
              <a:rPr lang="en-US" sz="2400" dirty="0">
                <a:solidFill>
                  <a:schemeClr val="dk1"/>
                </a:solidFill>
                <a:latin typeface="Arial" panose="020B0604020202020204" pitchFamily="34" charset="0"/>
                <a:ea typeface="Century Gothic"/>
                <a:cs typeface="Arial" panose="020B0604020202020204" pitchFamily="34" charset="0"/>
                <a:sym typeface="Century Gothic"/>
              </a:rPr>
              <a:t> personal and community identifiable information</a:t>
            </a:r>
            <a:endParaRPr dirty="0">
              <a:latin typeface="Arial" panose="020B0604020202020204" pitchFamily="34" charset="0"/>
              <a:cs typeface="Arial" panose="020B0604020202020204" pitchFamily="34" charset="0"/>
            </a:endParaRPr>
          </a:p>
          <a:p>
            <a:pPr marL="185738" marR="0" lvl="0" indent="-185738" algn="l" rtl="0">
              <a:lnSpc>
                <a:spcPct val="90000"/>
              </a:lnSpc>
              <a:spcBef>
                <a:spcPts val="813"/>
              </a:spcBef>
              <a:spcAft>
                <a:spcPts val="0"/>
              </a:spcAft>
              <a:buClr>
                <a:schemeClr val="dk1"/>
              </a:buClr>
              <a:buSzPts val="2400"/>
              <a:buFont typeface="Arial"/>
              <a:buChar char="•"/>
            </a:pPr>
            <a:r>
              <a:rPr lang="en-US" sz="2400" dirty="0">
                <a:solidFill>
                  <a:schemeClr val="dk1"/>
                </a:solidFill>
                <a:latin typeface="Arial" panose="020B0604020202020204" pitchFamily="34" charset="0"/>
                <a:ea typeface="Century Gothic"/>
                <a:cs typeface="Arial" panose="020B0604020202020204" pitchFamily="34" charset="0"/>
                <a:sym typeface="Century Gothic"/>
              </a:rPr>
              <a:t>Formalize voluntary guidelines</a:t>
            </a:r>
            <a:endParaRPr dirty="0">
              <a:latin typeface="Arial" panose="020B0604020202020204" pitchFamily="34" charset="0"/>
              <a:cs typeface="Arial" panose="020B0604020202020204" pitchFamily="34" charset="0"/>
            </a:endParaRPr>
          </a:p>
          <a:p>
            <a:pPr marL="0" marR="0" lvl="0" indent="0" algn="l" rtl="0">
              <a:lnSpc>
                <a:spcPct val="90000"/>
              </a:lnSpc>
              <a:spcBef>
                <a:spcPts val="813"/>
              </a:spcBef>
              <a:spcAft>
                <a:spcPts val="0"/>
              </a:spcAft>
              <a:buClr>
                <a:schemeClr val="dk1"/>
              </a:buClr>
              <a:buSzPts val="2275"/>
              <a:buFont typeface="Arial"/>
              <a:buNone/>
            </a:pPr>
            <a:endParaRPr sz="2275" dirty="0">
              <a:solidFill>
                <a:schemeClr val="dk1"/>
              </a:solidFill>
              <a:latin typeface="Calibri"/>
              <a:ea typeface="Calibri"/>
              <a:cs typeface="Calibri"/>
              <a:sym typeface="Calibri"/>
            </a:endParaRPr>
          </a:p>
          <a:p>
            <a:pPr marL="185738" marR="0" lvl="0" indent="0" algn="l" rtl="0">
              <a:lnSpc>
                <a:spcPct val="90000"/>
              </a:lnSpc>
              <a:spcBef>
                <a:spcPts val="813"/>
              </a:spcBef>
              <a:spcAft>
                <a:spcPts val="0"/>
              </a:spcAft>
              <a:buClr>
                <a:schemeClr val="dk1"/>
              </a:buClr>
              <a:buSzPts val="3733"/>
              <a:buFont typeface="Arial"/>
              <a:buNone/>
            </a:pPr>
            <a:endParaRPr sz="3733" dirty="0">
              <a:solidFill>
                <a:srgbClr val="595959"/>
              </a:solidFill>
              <a:latin typeface="Century Gothic"/>
              <a:ea typeface="Century Gothic"/>
              <a:cs typeface="Century Gothic"/>
              <a:sym typeface="Century Gothic"/>
            </a:endParaRPr>
          </a:p>
        </p:txBody>
      </p:sp>
      <p:sp>
        <p:nvSpPr>
          <p:cNvPr id="269" name="Google Shape;269;p14"/>
          <p:cNvSpPr txBox="1"/>
          <p:nvPr/>
        </p:nvSpPr>
        <p:spPr>
          <a:xfrm>
            <a:off x="0" y="6257836"/>
            <a:ext cx="3877056" cy="6001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b="1">
                <a:solidFill>
                  <a:srgbClr val="3F3F3F"/>
                </a:solidFill>
                <a:latin typeface="Century Gothic"/>
                <a:ea typeface="Century Gothic"/>
                <a:cs typeface="Century Gothic"/>
                <a:sym typeface="Century Gothic"/>
              </a:rPr>
              <a:t>Slide developed by Talia Anderson, PhD Student</a:t>
            </a:r>
            <a:endParaRPr/>
          </a:p>
          <a:p>
            <a:pPr marL="0" marR="0" lvl="0" indent="0" algn="l" rtl="0">
              <a:spcBef>
                <a:spcPts val="0"/>
              </a:spcBef>
              <a:spcAft>
                <a:spcPts val="0"/>
              </a:spcAft>
              <a:buNone/>
            </a:pPr>
            <a:r>
              <a:rPr lang="en-US" sz="1100" b="1">
                <a:solidFill>
                  <a:srgbClr val="3F3F3F"/>
                </a:solidFill>
                <a:latin typeface="Century Gothic"/>
                <a:ea typeface="Century Gothic"/>
                <a:cs typeface="Century Gothic"/>
                <a:sym typeface="Century Gothic"/>
              </a:rPr>
              <a:t>School of Geography, Development and Environment</a:t>
            </a:r>
            <a:endParaRPr/>
          </a:p>
          <a:p>
            <a:pPr marL="0" marR="0" lvl="0" indent="0" algn="l" rtl="0">
              <a:spcBef>
                <a:spcPts val="0"/>
              </a:spcBef>
              <a:spcAft>
                <a:spcPts val="0"/>
              </a:spcAft>
              <a:buNone/>
            </a:pPr>
            <a:r>
              <a:rPr lang="en-US" sz="1100" b="1">
                <a:solidFill>
                  <a:srgbClr val="3F3F3F"/>
                </a:solidFill>
                <a:latin typeface="Century Gothic"/>
                <a:ea typeface="Century Gothic"/>
                <a:cs typeface="Century Gothic"/>
                <a:sym typeface="Century Gothic"/>
              </a:rPr>
              <a:t>University of Arizona </a:t>
            </a:r>
            <a:endParaRPr/>
          </a:p>
        </p:txBody>
      </p:sp>
    </p:spTree>
  </p:cSld>
  <p:clrMapOvr>
    <a:masterClrMapping/>
  </p:clrMapOvr>
  <mc:AlternateContent xmlns:mc="http://schemas.openxmlformats.org/markup-compatibility/2006" xmlns:p14="http://schemas.microsoft.com/office/powerpoint/2010/main">
    <mc:Choice Requires="p14">
      <p:transition spd="slow" p14:dur="2000" advTm="38456"/>
    </mc:Choice>
    <mc:Fallback xmlns="">
      <p:transition spd="slow" advTm="38456"/>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7" name="Rectangle 4106">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9" name="Rectangle 4108">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6FAE23-8C9B-594E-A51F-FAAF234DD284}"/>
              </a:ext>
            </a:extLst>
          </p:cNvPr>
          <p:cNvSpPr>
            <a:spLocks noGrp="1"/>
          </p:cNvSpPr>
          <p:nvPr>
            <p:ph type="title"/>
          </p:nvPr>
        </p:nvSpPr>
        <p:spPr>
          <a:xfrm>
            <a:off x="767290" y="1780661"/>
            <a:ext cx="3582073" cy="3196856"/>
          </a:xfrm>
        </p:spPr>
        <p:txBody>
          <a:bodyPr vert="horz" lIns="91440" tIns="45720" rIns="91440" bIns="45720" rtlCol="0" anchor="t">
            <a:normAutofit/>
          </a:bodyPr>
          <a:lstStyle/>
          <a:p>
            <a:r>
              <a:rPr lang="en-US" sz="3700" b="1" kern="1200">
                <a:solidFill>
                  <a:schemeClr val="bg1"/>
                </a:solidFill>
                <a:latin typeface="Arial" panose="020B0604020202020204" pitchFamily="34" charset="0"/>
                <a:cs typeface="Arial" panose="020B0604020202020204" pitchFamily="34" charset="0"/>
              </a:rPr>
              <a:t>Where can Indigenous Data Governance be put into practice?</a:t>
            </a:r>
          </a:p>
        </p:txBody>
      </p:sp>
      <p:grpSp>
        <p:nvGrpSpPr>
          <p:cNvPr id="4111" name="Group 4110">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4112"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4113"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graphicFrame>
        <p:nvGraphicFramePr>
          <p:cNvPr id="4102" name="TextBox 3">
            <a:extLst>
              <a:ext uri="{FF2B5EF4-FFF2-40B4-BE49-F238E27FC236}">
                <a16:creationId xmlns:a16="http://schemas.microsoft.com/office/drawing/2014/main" id="{908F543D-7627-4F35-8CE1-048673BA6061}"/>
              </a:ext>
            </a:extLst>
          </p:cNvPr>
          <p:cNvGraphicFramePr/>
          <p:nvPr>
            <p:extLst>
              <p:ext uri="{D42A27DB-BD31-4B8C-83A1-F6EECF244321}">
                <p14:modId xmlns:p14="http://schemas.microsoft.com/office/powerpoint/2010/main" val="2355294602"/>
              </p:ext>
            </p:extLst>
          </p:nvPr>
        </p:nvGraphicFramePr>
        <p:xfrm>
          <a:off x="5116653" y="933454"/>
          <a:ext cx="6578523" cy="49584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176582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5" name="Google Shape;275;p15" descr="Local Contexts Logo"/>
          <p:cNvPicPr preferRelativeResize="0"/>
          <p:nvPr/>
        </p:nvPicPr>
        <p:blipFill rotWithShape="1">
          <a:blip r:embed="rId3">
            <a:alphaModFix/>
          </a:blip>
          <a:srcRect/>
          <a:stretch/>
        </p:blipFill>
        <p:spPr>
          <a:xfrm>
            <a:off x="513169" y="2549508"/>
            <a:ext cx="5372896" cy="1758984"/>
          </a:xfrm>
          <a:prstGeom prst="rect">
            <a:avLst/>
          </a:prstGeom>
          <a:noFill/>
          <a:ln>
            <a:noFill/>
          </a:ln>
        </p:spPr>
      </p:pic>
      <p:sp>
        <p:nvSpPr>
          <p:cNvPr id="276" name="Google Shape;276;p15"/>
          <p:cNvSpPr txBox="1"/>
          <p:nvPr/>
        </p:nvSpPr>
        <p:spPr>
          <a:xfrm>
            <a:off x="513169" y="457000"/>
            <a:ext cx="11126896"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dirty="0">
                <a:solidFill>
                  <a:srgbClr val="016D76"/>
                </a:solidFill>
                <a:latin typeface="Arial" panose="020B0604020202020204" pitchFamily="34" charset="0"/>
                <a:ea typeface="Century Gothic"/>
                <a:cs typeface="Arial" panose="020B0604020202020204" pitchFamily="34" charset="0"/>
                <a:sym typeface="Century Gothic"/>
              </a:rPr>
              <a:t>Enriching metadata </a:t>
            </a:r>
            <a:endParaRPr dirty="0">
              <a:latin typeface="Arial" panose="020B0604020202020204" pitchFamily="34" charset="0"/>
              <a:cs typeface="Arial" panose="020B0604020202020204" pitchFamily="34" charset="0"/>
            </a:endParaRPr>
          </a:p>
        </p:txBody>
      </p:sp>
      <p:sp>
        <p:nvSpPr>
          <p:cNvPr id="277" name="Google Shape;277;p15"/>
          <p:cNvSpPr txBox="1"/>
          <p:nvPr/>
        </p:nvSpPr>
        <p:spPr>
          <a:xfrm>
            <a:off x="7964635" y="1777294"/>
            <a:ext cx="3285988" cy="1477328"/>
          </a:xfrm>
          <a:prstGeom prst="rect">
            <a:avLst/>
          </a:prstGeom>
          <a:solidFill>
            <a:srgbClr val="DAEEF3"/>
          </a:solidFill>
          <a:ln w="9525" cap="flat" cmpd="sng">
            <a:solidFill>
              <a:srgbClr val="DAEEF3"/>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000" b="1">
                <a:solidFill>
                  <a:srgbClr val="48AEBC"/>
                </a:solidFill>
                <a:latin typeface="Century Gothic"/>
                <a:ea typeface="Century Gothic"/>
                <a:cs typeface="Century Gothic"/>
                <a:sym typeface="Century Gothic"/>
              </a:rPr>
              <a:t>Traditional Knowledge Labels</a:t>
            </a:r>
            <a:endParaRPr/>
          </a:p>
        </p:txBody>
      </p:sp>
      <p:sp>
        <p:nvSpPr>
          <p:cNvPr id="278" name="Google Shape;278;p15"/>
          <p:cNvSpPr txBox="1"/>
          <p:nvPr/>
        </p:nvSpPr>
        <p:spPr>
          <a:xfrm>
            <a:off x="7964635" y="3663138"/>
            <a:ext cx="3285988" cy="1015663"/>
          </a:xfrm>
          <a:prstGeom prst="rect">
            <a:avLst/>
          </a:prstGeom>
          <a:solidFill>
            <a:srgbClr val="DAEEF3"/>
          </a:solidFill>
          <a:ln w="9525" cap="flat" cmpd="sng">
            <a:solidFill>
              <a:srgbClr val="DAEEF3"/>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000" b="1">
                <a:solidFill>
                  <a:srgbClr val="48AEBC"/>
                </a:solidFill>
                <a:latin typeface="Century Gothic"/>
                <a:ea typeface="Century Gothic"/>
                <a:cs typeface="Century Gothic"/>
                <a:sym typeface="Century Gothic"/>
              </a:rPr>
              <a:t>Biocultural</a:t>
            </a:r>
            <a:endParaRPr/>
          </a:p>
          <a:p>
            <a:pPr marL="0" marR="0" lvl="0" indent="0" algn="ctr" rtl="0">
              <a:spcBef>
                <a:spcPts val="0"/>
              </a:spcBef>
              <a:spcAft>
                <a:spcPts val="0"/>
              </a:spcAft>
              <a:buNone/>
            </a:pPr>
            <a:r>
              <a:rPr lang="en-US" sz="3000" b="1">
                <a:solidFill>
                  <a:srgbClr val="48AEBC"/>
                </a:solidFill>
                <a:latin typeface="Century Gothic"/>
                <a:ea typeface="Century Gothic"/>
                <a:cs typeface="Century Gothic"/>
                <a:sym typeface="Century Gothic"/>
              </a:rPr>
              <a:t>Labels</a:t>
            </a:r>
            <a:endParaRPr/>
          </a:p>
        </p:txBody>
      </p:sp>
      <p:sp>
        <p:nvSpPr>
          <p:cNvPr id="279" name="Google Shape;279;p15"/>
          <p:cNvSpPr txBox="1"/>
          <p:nvPr/>
        </p:nvSpPr>
        <p:spPr>
          <a:xfrm>
            <a:off x="7964635" y="5087317"/>
            <a:ext cx="3285988" cy="553998"/>
          </a:xfrm>
          <a:prstGeom prst="rect">
            <a:avLst/>
          </a:prstGeom>
          <a:solidFill>
            <a:srgbClr val="DAEEF3"/>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000" b="1">
                <a:solidFill>
                  <a:srgbClr val="48AEBC"/>
                </a:solidFill>
                <a:latin typeface="Century Gothic"/>
                <a:ea typeface="Century Gothic"/>
                <a:cs typeface="Century Gothic"/>
                <a:sym typeface="Century Gothic"/>
              </a:rPr>
              <a:t>Notices</a:t>
            </a:r>
            <a:endParaRPr/>
          </a:p>
        </p:txBody>
      </p:sp>
      <p:sp>
        <p:nvSpPr>
          <p:cNvPr id="280" name="Google Shape;280;p15"/>
          <p:cNvSpPr/>
          <p:nvPr/>
        </p:nvSpPr>
        <p:spPr>
          <a:xfrm>
            <a:off x="6305937" y="3011561"/>
            <a:ext cx="1346791" cy="834878"/>
          </a:xfrm>
          <a:prstGeom prst="rightArrow">
            <a:avLst>
              <a:gd name="adj1" fmla="val 50000"/>
              <a:gd name="adj2" fmla="val 50000"/>
            </a:avLst>
          </a:prstGeom>
          <a:solidFill>
            <a:srgbClr val="DAEEF3"/>
          </a:solidFill>
          <a:ln w="9525" cap="flat" cmpd="sng">
            <a:solidFill>
              <a:srgbClr val="DAEEF3"/>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Calibri"/>
              <a:ea typeface="Calibri"/>
              <a:cs typeface="Calibri"/>
              <a:sym typeface="Calibri"/>
            </a:endParaRPr>
          </a:p>
        </p:txBody>
      </p:sp>
      <p:sp>
        <p:nvSpPr>
          <p:cNvPr id="281" name="Google Shape;281;p15"/>
          <p:cNvSpPr txBox="1"/>
          <p:nvPr/>
        </p:nvSpPr>
        <p:spPr>
          <a:xfrm>
            <a:off x="-2538375" y="4486440"/>
            <a:ext cx="6103088" cy="38472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900" b="1">
                <a:solidFill>
                  <a:srgbClr val="838383"/>
                </a:solidFill>
                <a:latin typeface="Century Gothic"/>
                <a:ea typeface="Century Gothic"/>
                <a:cs typeface="Century Gothic"/>
                <a:sym typeface="Century Gothic"/>
              </a:rPr>
              <a:t>https://localcontexts.org/</a:t>
            </a:r>
            <a:endParaRPr/>
          </a:p>
        </p:txBody>
      </p:sp>
      <p:sp>
        <p:nvSpPr>
          <p:cNvPr id="282" name="Google Shape;282;p15"/>
          <p:cNvSpPr txBox="1"/>
          <p:nvPr/>
        </p:nvSpPr>
        <p:spPr>
          <a:xfrm>
            <a:off x="0" y="6257836"/>
            <a:ext cx="3877056" cy="6001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b="1" dirty="0">
                <a:solidFill>
                  <a:srgbClr val="3F3F3F"/>
                </a:solidFill>
                <a:latin typeface="Century Gothic"/>
                <a:ea typeface="Century Gothic"/>
                <a:cs typeface="Century Gothic"/>
                <a:sym typeface="Century Gothic"/>
              </a:rPr>
              <a:t>Slide developed by Talia Anderson, PhD Student</a:t>
            </a:r>
            <a:endParaRPr dirty="0"/>
          </a:p>
          <a:p>
            <a:pPr marL="0" marR="0" lvl="0" indent="0" algn="l" rtl="0">
              <a:spcBef>
                <a:spcPts val="0"/>
              </a:spcBef>
              <a:spcAft>
                <a:spcPts val="0"/>
              </a:spcAft>
              <a:buNone/>
            </a:pPr>
            <a:r>
              <a:rPr lang="en-US" sz="1100" b="1" dirty="0">
                <a:solidFill>
                  <a:srgbClr val="3F3F3F"/>
                </a:solidFill>
                <a:latin typeface="Century Gothic"/>
                <a:ea typeface="Century Gothic"/>
                <a:cs typeface="Century Gothic"/>
                <a:sym typeface="Century Gothic"/>
              </a:rPr>
              <a:t>School of Geography, Development and Environment</a:t>
            </a:r>
            <a:endParaRPr dirty="0"/>
          </a:p>
          <a:p>
            <a:pPr marL="0" marR="0" lvl="0" indent="0" algn="l" rtl="0">
              <a:spcBef>
                <a:spcPts val="0"/>
              </a:spcBef>
              <a:spcAft>
                <a:spcPts val="0"/>
              </a:spcAft>
              <a:buNone/>
            </a:pPr>
            <a:r>
              <a:rPr lang="en-US" sz="1100" b="1" dirty="0">
                <a:solidFill>
                  <a:srgbClr val="3F3F3F"/>
                </a:solidFill>
                <a:latin typeface="Century Gothic"/>
                <a:ea typeface="Century Gothic"/>
                <a:cs typeface="Century Gothic"/>
                <a:sym typeface="Century Gothic"/>
              </a:rPr>
              <a:t>University of Arizona </a:t>
            </a:r>
            <a:endParaRPr dirty="0"/>
          </a:p>
        </p:txBody>
      </p:sp>
    </p:spTree>
  </p:cSld>
  <p:clrMapOvr>
    <a:masterClrMapping/>
  </p:clrMapOvr>
  <mc:AlternateContent xmlns:mc="http://schemas.openxmlformats.org/markup-compatibility/2006" xmlns:p14="http://schemas.microsoft.com/office/powerpoint/2010/main">
    <mc:Choice Requires="p14">
      <p:transition spd="slow" p14:dur="2000" advTm="25435"/>
    </mc:Choice>
    <mc:Fallback xmlns="">
      <p:transition spd="slow" advTm="25435"/>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3"/>
          <p:cNvSpPr txBox="1"/>
          <p:nvPr/>
        </p:nvSpPr>
        <p:spPr>
          <a:xfrm>
            <a:off x="359816" y="6445311"/>
            <a:ext cx="5825533" cy="317459"/>
          </a:xfrm>
          <a:prstGeom prst="rect">
            <a:avLst/>
          </a:prstGeom>
          <a:solidFill>
            <a:srgbClr val="002060"/>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63"/>
              <a:buFont typeface="Calibri"/>
              <a:buNone/>
            </a:pPr>
            <a:r>
              <a:rPr lang="en-US" sz="1463" b="0" i="0" u="none" strike="noStrike" cap="none" dirty="0">
                <a:solidFill>
                  <a:srgbClr val="FFFFFF"/>
                </a:solidFill>
                <a:latin typeface="Calibri"/>
                <a:ea typeface="Calibri"/>
                <a:cs typeface="Calibri"/>
                <a:sym typeface="Calibri"/>
              </a:rPr>
              <a:t>  Adapted from </a:t>
            </a:r>
            <a:r>
              <a:rPr lang="en-US" sz="1463" b="0" i="0" u="sng" strike="noStrike" cap="none" dirty="0">
                <a:solidFill>
                  <a:srgbClr val="FFFFFF"/>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L.Liggins@massey.ac.nz</a:t>
            </a:r>
            <a:r>
              <a:rPr lang="en-US" sz="1463" b="0" i="0" u="none" strike="noStrike" cap="none" dirty="0">
                <a:solidFill>
                  <a:srgbClr val="FFFFFF"/>
                </a:solidFill>
                <a:latin typeface="Calibri"/>
                <a:ea typeface="Calibri"/>
                <a:cs typeface="Calibri"/>
                <a:sym typeface="Calibri"/>
              </a:rPr>
              <a:t>  </a:t>
            </a:r>
            <a:r>
              <a:rPr lang="en-US" sz="1463" b="0" i="0" u="none" strike="noStrike" cap="none" dirty="0" err="1">
                <a:solidFill>
                  <a:srgbClr val="FFFFFF"/>
                </a:solidFill>
                <a:latin typeface="Calibri"/>
                <a:ea typeface="Calibri"/>
                <a:cs typeface="Calibri"/>
                <a:sym typeface="Calibri"/>
              </a:rPr>
              <a:t>www.massey.ac.nz</a:t>
            </a:r>
            <a:r>
              <a:rPr lang="en-US" sz="1463" b="0" i="0" u="none" strike="noStrike" cap="none" dirty="0">
                <a:solidFill>
                  <a:srgbClr val="FFFFFF"/>
                </a:solidFill>
                <a:latin typeface="Calibri"/>
                <a:ea typeface="Calibri"/>
                <a:cs typeface="Calibri"/>
                <a:sym typeface="Calibri"/>
              </a:rPr>
              <a:t>/</a:t>
            </a:r>
            <a:r>
              <a:rPr lang="en-US" sz="1463" b="0" i="0" u="none" strike="noStrike" cap="none" dirty="0" err="1">
                <a:solidFill>
                  <a:srgbClr val="FFFFFF"/>
                </a:solidFill>
                <a:latin typeface="Calibri"/>
                <a:ea typeface="Calibri"/>
                <a:cs typeface="Calibri"/>
                <a:sym typeface="Calibri"/>
              </a:rPr>
              <a:t>iramoana</a:t>
            </a:r>
            <a:endParaRPr dirty="0"/>
          </a:p>
        </p:txBody>
      </p:sp>
      <p:sp>
        <p:nvSpPr>
          <p:cNvPr id="250" name="Google Shape;250;p13"/>
          <p:cNvSpPr txBox="1"/>
          <p:nvPr/>
        </p:nvSpPr>
        <p:spPr>
          <a:xfrm>
            <a:off x="2171701" y="875848"/>
            <a:ext cx="7484268" cy="9049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2060"/>
              </a:buClr>
              <a:buSzPts val="3250"/>
              <a:buFont typeface="Century Gothic"/>
              <a:buNone/>
            </a:pPr>
            <a:r>
              <a:rPr lang="en-US" sz="3250" b="0" i="0" u="none" strike="noStrike" cap="none">
                <a:solidFill>
                  <a:srgbClr val="002060"/>
                </a:solidFill>
                <a:latin typeface="Century Gothic"/>
                <a:ea typeface="Century Gothic"/>
                <a:cs typeface="Century Gothic"/>
                <a:sym typeface="Century Gothic"/>
              </a:rPr>
              <a:t>THE DATA LIFE CYCLE</a:t>
            </a:r>
            <a:endParaRPr/>
          </a:p>
          <a:p>
            <a:pPr marL="0" marR="0" lvl="0" indent="0" algn="l" rtl="0">
              <a:lnSpc>
                <a:spcPct val="100000"/>
              </a:lnSpc>
              <a:spcBef>
                <a:spcPts val="0"/>
              </a:spcBef>
              <a:spcAft>
                <a:spcPts val="0"/>
              </a:spcAft>
              <a:buClr>
                <a:srgbClr val="002060"/>
              </a:buClr>
              <a:buSzPts val="2031"/>
              <a:buFont typeface="Century Gothic"/>
              <a:buNone/>
            </a:pPr>
            <a:r>
              <a:rPr lang="en-US" sz="2031" b="0" i="0" u="none" strike="noStrike" cap="none">
                <a:solidFill>
                  <a:srgbClr val="002060"/>
                </a:solidFill>
                <a:latin typeface="Century Gothic"/>
                <a:ea typeface="Century Gothic"/>
                <a:cs typeface="Century Gothic"/>
                <a:sym typeface="Century Gothic"/>
              </a:rPr>
              <a:t> </a:t>
            </a:r>
            <a:endParaRPr sz="1787" b="0" i="0" u="none" strike="noStrike" cap="none">
              <a:solidFill>
                <a:srgbClr val="002060"/>
              </a:solidFill>
              <a:latin typeface="Century Gothic"/>
              <a:ea typeface="Century Gothic"/>
              <a:cs typeface="Century Gothic"/>
              <a:sym typeface="Century Gothic"/>
            </a:endParaRPr>
          </a:p>
        </p:txBody>
      </p:sp>
      <p:pic>
        <p:nvPicPr>
          <p:cNvPr id="251" name="Google Shape;251;p13"/>
          <p:cNvPicPr preferRelativeResize="0"/>
          <p:nvPr/>
        </p:nvPicPr>
        <p:blipFill rotWithShape="1">
          <a:blip r:embed="rId4">
            <a:alphaModFix/>
          </a:blip>
          <a:srcRect/>
          <a:stretch/>
        </p:blipFill>
        <p:spPr>
          <a:xfrm>
            <a:off x="3171229" y="1517151"/>
            <a:ext cx="6028240" cy="4286857"/>
          </a:xfrm>
          <a:prstGeom prst="rect">
            <a:avLst/>
          </a:prstGeom>
          <a:noFill/>
          <a:ln>
            <a:noFill/>
          </a:ln>
        </p:spPr>
      </p:pic>
      <p:sp>
        <p:nvSpPr>
          <p:cNvPr id="252" name="Google Shape;252;p13"/>
          <p:cNvSpPr/>
          <p:nvPr/>
        </p:nvSpPr>
        <p:spPr>
          <a:xfrm>
            <a:off x="5525029" y="2294829"/>
            <a:ext cx="165100" cy="110067"/>
          </a:xfrm>
          <a:prstGeom prst="snip1Rect">
            <a:avLst>
              <a:gd name="adj" fmla="val 16667"/>
            </a:avLst>
          </a:prstGeom>
          <a:solidFill>
            <a:schemeClr val="lt1"/>
          </a:solidFill>
          <a:ln w="15875" cap="flat" cmpd="sng">
            <a:solidFill>
              <a:srgbClr val="FF0000"/>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463"/>
              <a:buFont typeface="Calibri"/>
              <a:buNone/>
            </a:pPr>
            <a:endParaRPr sz="1463" b="0" i="0" u="none" strike="noStrike" cap="none">
              <a:solidFill>
                <a:srgbClr val="FFFFFF"/>
              </a:solidFill>
              <a:latin typeface="Calibri"/>
              <a:ea typeface="Calibri"/>
              <a:cs typeface="Calibri"/>
              <a:sym typeface="Calibri"/>
            </a:endParaRPr>
          </a:p>
        </p:txBody>
      </p:sp>
      <p:sp>
        <p:nvSpPr>
          <p:cNvPr id="253" name="Google Shape;253;p13"/>
          <p:cNvSpPr/>
          <p:nvPr/>
        </p:nvSpPr>
        <p:spPr>
          <a:xfrm>
            <a:off x="6997171" y="2219157"/>
            <a:ext cx="165100" cy="110067"/>
          </a:xfrm>
          <a:prstGeom prst="snip1Rect">
            <a:avLst>
              <a:gd name="adj" fmla="val 16667"/>
            </a:avLst>
          </a:prstGeom>
          <a:solidFill>
            <a:schemeClr val="lt1"/>
          </a:solidFill>
          <a:ln w="15875" cap="flat" cmpd="sng">
            <a:solidFill>
              <a:srgbClr val="FF0000"/>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463"/>
              <a:buFont typeface="Calibri"/>
              <a:buNone/>
            </a:pPr>
            <a:endParaRPr sz="1463" b="0" i="0" u="none" strike="noStrike" cap="none">
              <a:solidFill>
                <a:srgbClr val="FFFFFF"/>
              </a:solidFill>
              <a:latin typeface="Calibri"/>
              <a:ea typeface="Calibri"/>
              <a:cs typeface="Calibri"/>
              <a:sym typeface="Calibri"/>
            </a:endParaRPr>
          </a:p>
        </p:txBody>
      </p:sp>
      <p:sp>
        <p:nvSpPr>
          <p:cNvPr id="254" name="Google Shape;254;p13"/>
          <p:cNvSpPr/>
          <p:nvPr/>
        </p:nvSpPr>
        <p:spPr>
          <a:xfrm>
            <a:off x="8022167" y="3299187"/>
            <a:ext cx="165100" cy="110067"/>
          </a:xfrm>
          <a:prstGeom prst="snip1Rect">
            <a:avLst>
              <a:gd name="adj" fmla="val 16667"/>
            </a:avLst>
          </a:prstGeom>
          <a:solidFill>
            <a:schemeClr val="lt1"/>
          </a:solidFill>
          <a:ln w="15875" cap="flat" cmpd="sng">
            <a:solidFill>
              <a:srgbClr val="FF0000"/>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463"/>
              <a:buFont typeface="Calibri"/>
              <a:buNone/>
            </a:pPr>
            <a:endParaRPr sz="1463" b="0" i="0" u="none" strike="noStrike" cap="none">
              <a:solidFill>
                <a:srgbClr val="FFFFFF"/>
              </a:solidFill>
              <a:latin typeface="Calibri"/>
              <a:ea typeface="Calibri"/>
              <a:cs typeface="Calibri"/>
              <a:sym typeface="Calibri"/>
            </a:endParaRPr>
          </a:p>
        </p:txBody>
      </p:sp>
      <p:sp>
        <p:nvSpPr>
          <p:cNvPr id="255" name="Google Shape;255;p13"/>
          <p:cNvSpPr/>
          <p:nvPr/>
        </p:nvSpPr>
        <p:spPr>
          <a:xfrm>
            <a:off x="6371168" y="4558075"/>
            <a:ext cx="165100" cy="110067"/>
          </a:xfrm>
          <a:prstGeom prst="snip1Rect">
            <a:avLst>
              <a:gd name="adj" fmla="val 16667"/>
            </a:avLst>
          </a:prstGeom>
          <a:solidFill>
            <a:schemeClr val="lt1"/>
          </a:solidFill>
          <a:ln w="15875" cap="flat" cmpd="sng">
            <a:solidFill>
              <a:srgbClr val="FF0000"/>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463"/>
              <a:buFont typeface="Calibri"/>
              <a:buNone/>
            </a:pPr>
            <a:endParaRPr sz="1463" b="0" i="0" u="none" strike="noStrike" cap="none">
              <a:solidFill>
                <a:srgbClr val="FFFFFF"/>
              </a:solidFill>
              <a:latin typeface="Calibri"/>
              <a:ea typeface="Calibri"/>
              <a:cs typeface="Calibri"/>
              <a:sym typeface="Calibri"/>
            </a:endParaRPr>
          </a:p>
        </p:txBody>
      </p:sp>
      <p:sp>
        <p:nvSpPr>
          <p:cNvPr id="256" name="Google Shape;256;p13"/>
          <p:cNvSpPr/>
          <p:nvPr/>
        </p:nvSpPr>
        <p:spPr>
          <a:xfrm>
            <a:off x="4575704" y="3763615"/>
            <a:ext cx="165100" cy="110067"/>
          </a:xfrm>
          <a:prstGeom prst="snip1Rect">
            <a:avLst>
              <a:gd name="adj" fmla="val 16667"/>
            </a:avLst>
          </a:prstGeom>
          <a:solidFill>
            <a:schemeClr val="lt1"/>
          </a:solidFill>
          <a:ln w="15875" cap="flat" cmpd="sng">
            <a:solidFill>
              <a:srgbClr val="FF0000"/>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463"/>
              <a:buFont typeface="Calibri"/>
              <a:buNone/>
            </a:pPr>
            <a:endParaRPr sz="1463" b="0" i="0" u="none" strike="noStrike" cap="none">
              <a:solidFill>
                <a:srgbClr val="FFFFFF"/>
              </a:solidFill>
              <a:latin typeface="Calibri"/>
              <a:ea typeface="Calibri"/>
              <a:cs typeface="Calibri"/>
              <a:sym typeface="Calibri"/>
            </a:endParaRPr>
          </a:p>
        </p:txBody>
      </p:sp>
      <p:sp>
        <p:nvSpPr>
          <p:cNvPr id="257" name="Google Shape;257;p13"/>
          <p:cNvSpPr txBox="1"/>
          <p:nvPr/>
        </p:nvSpPr>
        <p:spPr>
          <a:xfrm>
            <a:off x="2622020" y="1500302"/>
            <a:ext cx="3171708" cy="342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0000"/>
              </a:buClr>
              <a:buSzPts val="1625"/>
              <a:buFont typeface="Architects Daughter"/>
              <a:buNone/>
            </a:pPr>
            <a:r>
              <a:rPr lang="en-US" sz="1625" b="1" i="1" u="none" strike="noStrike" cap="none">
                <a:solidFill>
                  <a:srgbClr val="FF0000"/>
                </a:solidFill>
                <a:latin typeface="Architects Daughter"/>
                <a:ea typeface="Architects Daughter"/>
                <a:cs typeface="Architects Daughter"/>
                <a:sym typeface="Architects Daughter"/>
              </a:rPr>
              <a:t>Labels</a:t>
            </a:r>
            <a:endParaRPr sz="1625" b="0" i="1" u="none" strike="noStrike" cap="none">
              <a:solidFill>
                <a:srgbClr val="000000"/>
              </a:solidFill>
              <a:latin typeface="Calibri"/>
              <a:ea typeface="Calibri"/>
              <a:cs typeface="Calibri"/>
              <a:sym typeface="Calibri"/>
            </a:endParaRPr>
          </a:p>
        </p:txBody>
      </p:sp>
      <p:sp>
        <p:nvSpPr>
          <p:cNvPr id="258" name="Google Shape;258;p13"/>
          <p:cNvSpPr txBox="1"/>
          <p:nvPr/>
        </p:nvSpPr>
        <p:spPr>
          <a:xfrm>
            <a:off x="8902699" y="1574117"/>
            <a:ext cx="3171708" cy="342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0000"/>
              </a:buClr>
              <a:buSzPts val="1625"/>
              <a:buFont typeface="Architects Daughter"/>
              <a:buNone/>
            </a:pPr>
            <a:r>
              <a:rPr lang="en-US" sz="1625" b="1" i="1" u="none" strike="noStrike" cap="none">
                <a:solidFill>
                  <a:srgbClr val="FF0000"/>
                </a:solidFill>
                <a:latin typeface="Architects Daughter"/>
                <a:ea typeface="Architects Daughter"/>
                <a:cs typeface="Architects Daughter"/>
                <a:sym typeface="Architects Daughter"/>
              </a:rPr>
              <a:t>Notices</a:t>
            </a:r>
            <a:endParaRPr sz="1625" b="0" i="1" u="none" strike="noStrike" cap="none">
              <a:solidFill>
                <a:srgbClr val="000000"/>
              </a:solidFill>
              <a:latin typeface="Calibri"/>
              <a:ea typeface="Calibri"/>
              <a:cs typeface="Calibri"/>
              <a:sym typeface="Calibri"/>
            </a:endParaRPr>
          </a:p>
        </p:txBody>
      </p:sp>
      <p:cxnSp>
        <p:nvCxnSpPr>
          <p:cNvPr id="259" name="Google Shape;259;p13"/>
          <p:cNvCxnSpPr/>
          <p:nvPr/>
        </p:nvCxnSpPr>
        <p:spPr>
          <a:xfrm>
            <a:off x="9199469" y="1892175"/>
            <a:ext cx="0" cy="1235281"/>
          </a:xfrm>
          <a:prstGeom prst="straightConnector1">
            <a:avLst/>
          </a:prstGeom>
          <a:noFill/>
          <a:ln w="38100" cap="flat" cmpd="sng">
            <a:solidFill>
              <a:srgbClr val="FF0000"/>
            </a:solidFill>
            <a:prstDash val="solid"/>
            <a:round/>
            <a:headEnd type="none" w="sm" len="sm"/>
            <a:tailEnd type="none" w="sm" len="sm"/>
          </a:ln>
        </p:spPr>
      </p:cxnSp>
      <p:cxnSp>
        <p:nvCxnSpPr>
          <p:cNvPr id="260" name="Google Shape;260;p13"/>
          <p:cNvCxnSpPr/>
          <p:nvPr/>
        </p:nvCxnSpPr>
        <p:spPr>
          <a:xfrm>
            <a:off x="3165317" y="1787255"/>
            <a:ext cx="5914" cy="871280"/>
          </a:xfrm>
          <a:prstGeom prst="straightConnector1">
            <a:avLst/>
          </a:prstGeom>
          <a:noFill/>
          <a:ln w="38100" cap="flat" cmpd="sng">
            <a:solidFill>
              <a:srgbClr val="FF0000"/>
            </a:solidFill>
            <a:prstDash val="solid"/>
            <a:round/>
            <a:headEnd type="none" w="sm" len="sm"/>
            <a:tailEnd type="none" w="sm" len="sm"/>
          </a:ln>
        </p:spPr>
      </p:cxnSp>
      <p:pic>
        <p:nvPicPr>
          <p:cNvPr id="261" name="Google Shape;261;p13"/>
          <p:cNvPicPr preferRelativeResize="0"/>
          <p:nvPr/>
        </p:nvPicPr>
        <p:blipFill rotWithShape="1">
          <a:blip r:embed="rId5">
            <a:alphaModFix/>
          </a:blip>
          <a:srcRect/>
          <a:stretch/>
        </p:blipFill>
        <p:spPr>
          <a:xfrm>
            <a:off x="9932415" y="264028"/>
            <a:ext cx="1834491" cy="58890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35354"/>
    </mc:Choice>
    <mc:Fallback xmlns="">
      <p:transition spd="slow" advTm="35354"/>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8AEE120F-21A3-A7B5-DFA5-6C48A1907B95}"/>
              </a:ext>
            </a:extLst>
          </p:cNvPr>
          <p:cNvPicPr>
            <a:picLocks noGrp="1" noChangeAspect="1"/>
          </p:cNvPicPr>
          <p:nvPr>
            <p:ph idx="1"/>
          </p:nvPr>
        </p:nvPicPr>
        <p:blipFill>
          <a:blip r:embed="rId2"/>
          <a:stretch>
            <a:fillRect/>
          </a:stretch>
        </p:blipFill>
        <p:spPr>
          <a:xfrm>
            <a:off x="1524000" y="457200"/>
            <a:ext cx="9144000" cy="5943600"/>
          </a:xfrm>
          <a:prstGeom prst="rect">
            <a:avLst/>
          </a:prstGeom>
        </p:spPr>
      </p:pic>
    </p:spTree>
    <p:extLst>
      <p:ext uri="{BB962C8B-B14F-4D97-AF65-F5344CB8AC3E}">
        <p14:creationId xmlns:p14="http://schemas.microsoft.com/office/powerpoint/2010/main" val="4660043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BCE51-ABD5-AF44-BC50-2B3C82FC63F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786E19E-A32E-2E4D-8224-CA335244ABAE}"/>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9767A215-4773-C647-86F9-02D5FD1649D1}"/>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966937887"/>
      </p:ext>
    </p:extLst>
  </p:cSld>
  <p:clrMapOvr>
    <a:masterClrMapping/>
  </p:clrMapOvr>
  <mc:AlternateContent xmlns:mc="http://schemas.openxmlformats.org/markup-compatibility/2006" xmlns:p14="http://schemas.microsoft.com/office/powerpoint/2010/main">
    <mc:Choice Requires="p14">
      <p:transition spd="slow" p14:dur="2000" advTm="21750"/>
    </mc:Choice>
    <mc:Fallback xmlns="">
      <p:transition spd="slow" advTm="2175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4B579-FB14-410E-8DA5-8AB776A1AE32}"/>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7549DA2-D9F9-4E4F-8CEA-AB4A0A7AD72D}"/>
              </a:ext>
            </a:extLst>
          </p:cNvPr>
          <p:cNvSpPr>
            <a:spLocks noGrp="1"/>
          </p:cNvSpPr>
          <p:nvPr>
            <p:ph idx="1"/>
          </p:nvPr>
        </p:nvSpPr>
        <p:spPr/>
        <p:txBody>
          <a:bodyPr/>
          <a:lstStyle/>
          <a:p>
            <a:endParaRPr lang="en-US" dirty="0"/>
          </a:p>
        </p:txBody>
      </p:sp>
      <p:pic>
        <p:nvPicPr>
          <p:cNvPr id="7" name="Picture 6" descr="Text, letter&#10;&#10;Description automatically generated">
            <a:extLst>
              <a:ext uri="{FF2B5EF4-FFF2-40B4-BE49-F238E27FC236}">
                <a16:creationId xmlns:a16="http://schemas.microsoft.com/office/drawing/2014/main" id="{EB3CF236-390D-7748-ADAE-07825820B851}"/>
              </a:ext>
            </a:extLst>
          </p:cNvPr>
          <p:cNvPicPr>
            <a:picLocks noChangeAspect="1"/>
          </p:cNvPicPr>
          <p:nvPr/>
        </p:nvPicPr>
        <p:blipFill>
          <a:blip r:embed="rId3"/>
          <a:stretch>
            <a:fillRect/>
          </a:stretch>
        </p:blipFill>
        <p:spPr>
          <a:xfrm>
            <a:off x="0" y="1082966"/>
            <a:ext cx="11977141" cy="5943271"/>
          </a:xfrm>
          <a:prstGeom prst="rect">
            <a:avLst/>
          </a:prstGeom>
        </p:spPr>
      </p:pic>
      <p:pic>
        <p:nvPicPr>
          <p:cNvPr id="9" name="Picture 8" descr="Logo&#10;&#10;Description automatically generated">
            <a:extLst>
              <a:ext uri="{FF2B5EF4-FFF2-40B4-BE49-F238E27FC236}">
                <a16:creationId xmlns:a16="http://schemas.microsoft.com/office/drawing/2014/main" id="{550ED715-3440-2648-B749-C7B8BC062654}"/>
              </a:ext>
            </a:extLst>
          </p:cNvPr>
          <p:cNvPicPr>
            <a:picLocks noChangeAspect="1"/>
          </p:cNvPicPr>
          <p:nvPr/>
        </p:nvPicPr>
        <p:blipFill>
          <a:blip r:embed="rId4"/>
          <a:stretch>
            <a:fillRect/>
          </a:stretch>
        </p:blipFill>
        <p:spPr>
          <a:xfrm>
            <a:off x="0" y="-16305"/>
            <a:ext cx="12087069" cy="1822653"/>
          </a:xfrm>
          <a:prstGeom prst="rect">
            <a:avLst/>
          </a:prstGeom>
        </p:spPr>
      </p:pic>
    </p:spTree>
    <p:extLst>
      <p:ext uri="{BB962C8B-B14F-4D97-AF65-F5344CB8AC3E}">
        <p14:creationId xmlns:p14="http://schemas.microsoft.com/office/powerpoint/2010/main" val="3476458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2F070-CA41-4A8D-95BF-3A876BB2821D}"/>
              </a:ext>
            </a:extLst>
          </p:cNvPr>
          <p:cNvSpPr>
            <a:spLocks noGrp="1"/>
          </p:cNvSpPr>
          <p:nvPr>
            <p:ph type="title"/>
          </p:nvPr>
        </p:nvSpPr>
        <p:spPr/>
        <p:txBody>
          <a:bodyPr/>
          <a:lstStyle/>
          <a:p>
            <a:r>
              <a:rPr lang="en-US" dirty="0">
                <a:cs typeface="Calibri Light"/>
              </a:rPr>
              <a:t>Open TEK- Data </a:t>
            </a:r>
            <a:r>
              <a:rPr lang="en-US" dirty="0" err="1">
                <a:cs typeface="Calibri Light"/>
              </a:rPr>
              <a:t>Sov</a:t>
            </a:r>
            <a:r>
              <a:rPr lang="en-US" dirty="0">
                <a:cs typeface="Calibri Light"/>
              </a:rPr>
              <a:t> statement</a:t>
            </a:r>
            <a:endParaRPr lang="en-US" dirty="0"/>
          </a:p>
        </p:txBody>
      </p:sp>
      <p:sp>
        <p:nvSpPr>
          <p:cNvPr id="3" name="Content Placeholder 2">
            <a:extLst>
              <a:ext uri="{FF2B5EF4-FFF2-40B4-BE49-F238E27FC236}">
                <a16:creationId xmlns:a16="http://schemas.microsoft.com/office/drawing/2014/main" id="{C790F503-B694-4080-8702-FFBF99D19C96}"/>
              </a:ext>
            </a:extLst>
          </p:cNvPr>
          <p:cNvSpPr>
            <a:spLocks noGrp="1"/>
          </p:cNvSpPr>
          <p:nvPr>
            <p:ph idx="1"/>
          </p:nvPr>
        </p:nvSpPr>
        <p:spPr/>
        <p:txBody>
          <a:bodyPr/>
          <a:lstStyle/>
          <a:p>
            <a:endParaRPr lang="en-US" dirty="0"/>
          </a:p>
        </p:txBody>
      </p:sp>
      <p:pic>
        <p:nvPicPr>
          <p:cNvPr id="5" name="Picture 4" descr="Graphical user interface, text, application&#10;&#10;Description automatically generated">
            <a:extLst>
              <a:ext uri="{FF2B5EF4-FFF2-40B4-BE49-F238E27FC236}">
                <a16:creationId xmlns:a16="http://schemas.microsoft.com/office/drawing/2014/main" id="{2EEEE21B-7E5C-5449-B923-73C9BEECA04E}"/>
              </a:ext>
            </a:extLst>
          </p:cNvPr>
          <p:cNvPicPr>
            <a:picLocks noChangeAspect="1"/>
          </p:cNvPicPr>
          <p:nvPr/>
        </p:nvPicPr>
        <p:blipFill>
          <a:blip r:embed="rId3"/>
          <a:stretch>
            <a:fillRect/>
          </a:stretch>
        </p:blipFill>
        <p:spPr>
          <a:xfrm>
            <a:off x="542567" y="0"/>
            <a:ext cx="10811233" cy="6858000"/>
          </a:xfrm>
          <a:prstGeom prst="rect">
            <a:avLst/>
          </a:prstGeom>
        </p:spPr>
      </p:pic>
    </p:spTree>
    <p:extLst>
      <p:ext uri="{BB962C8B-B14F-4D97-AF65-F5344CB8AC3E}">
        <p14:creationId xmlns:p14="http://schemas.microsoft.com/office/powerpoint/2010/main" val="20725077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20"/>
          <p:cNvSpPr txBox="1">
            <a:spLocks noGrp="1"/>
          </p:cNvSpPr>
          <p:nvPr>
            <p:ph type="title"/>
          </p:nvPr>
        </p:nvSpPr>
        <p:spPr>
          <a:xfrm>
            <a:off x="849868" y="2510562"/>
            <a:ext cx="3190505" cy="1682602"/>
          </a:xfrm>
          <a:prstGeom prst="rect">
            <a:avLst/>
          </a:prstGeom>
          <a:noFill/>
          <a:ln>
            <a:noFill/>
          </a:ln>
        </p:spPr>
        <p:txBody>
          <a:bodyPr spcFirstLastPara="1" wrap="square" lIns="91400" tIns="45700" rIns="91400" bIns="45700" anchor="ctr" anchorCtr="0">
            <a:noAutofit/>
          </a:bodyPr>
          <a:lstStyle/>
          <a:p>
            <a:pPr marL="0" lvl="0" indent="0" algn="ctr" rtl="0">
              <a:spcBef>
                <a:spcPts val="0"/>
              </a:spcBef>
              <a:spcAft>
                <a:spcPts val="0"/>
              </a:spcAft>
              <a:buClr>
                <a:srgbClr val="016D76"/>
              </a:buClr>
              <a:buSzPts val="3600"/>
              <a:buFont typeface="Century Gothic"/>
              <a:buNone/>
            </a:pPr>
            <a:r>
              <a:rPr lang="en-US" sz="3600" b="1" dirty="0">
                <a:solidFill>
                  <a:srgbClr val="016D76"/>
                </a:solidFill>
                <a:latin typeface="Arial" panose="020B0604020202020204" pitchFamily="34" charset="0"/>
                <a:ea typeface="Century Gothic"/>
                <a:cs typeface="Arial" panose="020B0604020202020204" pitchFamily="34" charset="0"/>
                <a:sym typeface="Century Gothic"/>
              </a:rPr>
              <a:t>Track data use and reuse</a:t>
            </a:r>
            <a:endParaRPr sz="3600" b="1" dirty="0">
              <a:solidFill>
                <a:srgbClr val="016D76"/>
              </a:solidFill>
              <a:latin typeface="Arial" panose="020B0604020202020204" pitchFamily="34" charset="0"/>
              <a:cs typeface="Arial" panose="020B0604020202020204" pitchFamily="34" charset="0"/>
            </a:endParaRPr>
          </a:p>
        </p:txBody>
      </p:sp>
      <p:pic>
        <p:nvPicPr>
          <p:cNvPr id="324" name="Google Shape;324;p20" descr="Chart, diagram&#10;&#10;Description automatically generated"/>
          <p:cNvPicPr preferRelativeResize="0"/>
          <p:nvPr/>
        </p:nvPicPr>
        <p:blipFill rotWithShape="1">
          <a:blip r:embed="rId3">
            <a:alphaModFix/>
          </a:blip>
          <a:srcRect/>
          <a:stretch/>
        </p:blipFill>
        <p:spPr>
          <a:xfrm>
            <a:off x="4855334" y="41275"/>
            <a:ext cx="2481332" cy="6775450"/>
          </a:xfrm>
          <a:prstGeom prst="rect">
            <a:avLst/>
          </a:prstGeom>
          <a:noFill/>
          <a:ln>
            <a:noFill/>
          </a:ln>
        </p:spPr>
      </p:pic>
      <p:sp>
        <p:nvSpPr>
          <p:cNvPr id="325" name="Google Shape;325;p20"/>
          <p:cNvSpPr txBox="1"/>
          <p:nvPr/>
        </p:nvSpPr>
        <p:spPr>
          <a:xfrm>
            <a:off x="7436843" y="2510562"/>
            <a:ext cx="4471623" cy="175432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dirty="0">
                <a:solidFill>
                  <a:srgbClr val="016D76"/>
                </a:solidFill>
                <a:latin typeface="Arial" panose="020B0604020202020204" pitchFamily="34" charset="0"/>
                <a:ea typeface="Century Gothic"/>
                <a:cs typeface="Arial" panose="020B0604020202020204" pitchFamily="34" charset="0"/>
                <a:sym typeface="Century Gothic"/>
              </a:rPr>
              <a:t>CGIAR Guidelines for the </a:t>
            </a:r>
            <a:endParaRPr dirty="0">
              <a:latin typeface="Arial" panose="020B0604020202020204" pitchFamily="34" charset="0"/>
              <a:cs typeface="Arial" panose="020B0604020202020204" pitchFamily="34" charset="0"/>
            </a:endParaRPr>
          </a:p>
          <a:p>
            <a:pPr marL="0" marR="0" lvl="0" indent="0" algn="ctr" rtl="0">
              <a:spcBef>
                <a:spcPts val="0"/>
              </a:spcBef>
              <a:spcAft>
                <a:spcPts val="0"/>
              </a:spcAft>
              <a:buNone/>
            </a:pPr>
            <a:r>
              <a:rPr lang="en-US" sz="3600" b="1" dirty="0">
                <a:solidFill>
                  <a:srgbClr val="016D76"/>
                </a:solidFill>
                <a:latin typeface="Arial" panose="020B0604020202020204" pitchFamily="34" charset="0"/>
                <a:ea typeface="Century Gothic"/>
                <a:cs typeface="Arial" panose="020B0604020202020204" pitchFamily="34" charset="0"/>
                <a:sym typeface="Century Gothic"/>
              </a:rPr>
              <a:t>Data Cycle</a:t>
            </a:r>
            <a:endParaRPr dirty="0">
              <a:latin typeface="Arial" panose="020B0604020202020204" pitchFamily="34" charset="0"/>
              <a:cs typeface="Arial" panose="020B0604020202020204" pitchFamily="34" charset="0"/>
            </a:endParaRPr>
          </a:p>
        </p:txBody>
      </p:sp>
      <p:sp>
        <p:nvSpPr>
          <p:cNvPr id="326" name="Google Shape;326;p20"/>
          <p:cNvSpPr/>
          <p:nvPr/>
        </p:nvSpPr>
        <p:spPr>
          <a:xfrm>
            <a:off x="4834069" y="5401340"/>
            <a:ext cx="2481332" cy="1415385"/>
          </a:xfrm>
          <a:prstGeom prst="rect">
            <a:avLst/>
          </a:prstGeom>
          <a:noFill/>
          <a:ln w="76200" cap="flat" cmpd="sng">
            <a:solidFill>
              <a:srgbClr val="953734"/>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Calibri"/>
              <a:ea typeface="Calibri"/>
              <a:cs typeface="Calibri"/>
              <a:sym typeface="Calibri"/>
            </a:endParaRPr>
          </a:p>
        </p:txBody>
      </p:sp>
      <p:sp>
        <p:nvSpPr>
          <p:cNvPr id="2" name="Google Shape;282;p15">
            <a:extLst>
              <a:ext uri="{FF2B5EF4-FFF2-40B4-BE49-F238E27FC236}">
                <a16:creationId xmlns:a16="http://schemas.microsoft.com/office/drawing/2014/main" id="{A75BBF3B-9A28-037E-AE77-9E35EEE55DC0}"/>
              </a:ext>
            </a:extLst>
          </p:cNvPr>
          <p:cNvSpPr txBox="1"/>
          <p:nvPr/>
        </p:nvSpPr>
        <p:spPr>
          <a:xfrm>
            <a:off x="0" y="6257836"/>
            <a:ext cx="3877056" cy="6001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b="1" dirty="0">
                <a:solidFill>
                  <a:srgbClr val="3F3F3F"/>
                </a:solidFill>
                <a:latin typeface="Century Gothic"/>
                <a:ea typeface="Century Gothic"/>
                <a:cs typeface="Century Gothic"/>
                <a:sym typeface="Century Gothic"/>
              </a:rPr>
              <a:t>Slide developed by Talia Anderson, PhD Student</a:t>
            </a:r>
            <a:endParaRPr dirty="0"/>
          </a:p>
          <a:p>
            <a:pPr marL="0" marR="0" lvl="0" indent="0" algn="l" rtl="0">
              <a:spcBef>
                <a:spcPts val="0"/>
              </a:spcBef>
              <a:spcAft>
                <a:spcPts val="0"/>
              </a:spcAft>
              <a:buNone/>
            </a:pPr>
            <a:r>
              <a:rPr lang="en-US" sz="1100" b="1" dirty="0">
                <a:solidFill>
                  <a:srgbClr val="3F3F3F"/>
                </a:solidFill>
                <a:latin typeface="Century Gothic"/>
                <a:ea typeface="Century Gothic"/>
                <a:cs typeface="Century Gothic"/>
                <a:sym typeface="Century Gothic"/>
              </a:rPr>
              <a:t>School of Geography, Development and Environment</a:t>
            </a:r>
            <a:endParaRPr dirty="0"/>
          </a:p>
          <a:p>
            <a:pPr marL="0" marR="0" lvl="0" indent="0" algn="l" rtl="0">
              <a:spcBef>
                <a:spcPts val="0"/>
              </a:spcBef>
              <a:spcAft>
                <a:spcPts val="0"/>
              </a:spcAft>
              <a:buNone/>
            </a:pPr>
            <a:r>
              <a:rPr lang="en-US" sz="1100" b="1" dirty="0">
                <a:solidFill>
                  <a:srgbClr val="3F3F3F"/>
                </a:solidFill>
                <a:latin typeface="Century Gothic"/>
                <a:ea typeface="Century Gothic"/>
                <a:cs typeface="Century Gothic"/>
                <a:sym typeface="Century Gothic"/>
              </a:rPr>
              <a:t>University of Arizona </a:t>
            </a:r>
            <a:endParaRPr dirty="0"/>
          </a:p>
        </p:txBody>
      </p:sp>
    </p:spTree>
  </p:cSld>
  <p:clrMapOvr>
    <a:masterClrMapping/>
  </p:clrMapOvr>
  <mc:AlternateContent xmlns:mc="http://schemas.openxmlformats.org/markup-compatibility/2006" xmlns:p14="http://schemas.microsoft.com/office/powerpoint/2010/main">
    <mc:Choice Requires="p14">
      <p:transition spd="slow" p14:dur="2000" advTm="71949"/>
    </mc:Choice>
    <mc:Fallback xmlns="">
      <p:transition spd="slow" advTm="71949"/>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51CCAA1-8162-5946-A5C7-CFC78E47FA75}"/>
              </a:ext>
            </a:extLst>
          </p:cNvPr>
          <p:cNvPicPr>
            <a:picLocks noChangeAspect="1"/>
          </p:cNvPicPr>
          <p:nvPr/>
        </p:nvPicPr>
        <p:blipFill>
          <a:blip r:embed="rId3"/>
          <a:stretch>
            <a:fillRect/>
          </a:stretch>
        </p:blipFill>
        <p:spPr>
          <a:xfrm>
            <a:off x="1918953" y="272715"/>
            <a:ext cx="7991868" cy="6289601"/>
          </a:xfrm>
          <a:prstGeom prst="rect">
            <a:avLst/>
          </a:prstGeom>
        </p:spPr>
      </p:pic>
      <p:sp>
        <p:nvSpPr>
          <p:cNvPr id="5" name="TextBox 4">
            <a:extLst>
              <a:ext uri="{FF2B5EF4-FFF2-40B4-BE49-F238E27FC236}">
                <a16:creationId xmlns:a16="http://schemas.microsoft.com/office/drawing/2014/main" id="{96B4AD8B-3352-0743-ADE8-4CF969CED780}"/>
              </a:ext>
            </a:extLst>
          </p:cNvPr>
          <p:cNvSpPr txBox="1"/>
          <p:nvPr/>
        </p:nvSpPr>
        <p:spPr>
          <a:xfrm>
            <a:off x="4715125" y="6396789"/>
            <a:ext cx="4283242" cy="37698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The Economist, 2017.</a:t>
            </a:r>
          </a:p>
        </p:txBody>
      </p:sp>
    </p:spTree>
    <p:extLst>
      <p:ext uri="{BB962C8B-B14F-4D97-AF65-F5344CB8AC3E}">
        <p14:creationId xmlns:p14="http://schemas.microsoft.com/office/powerpoint/2010/main" val="1614313109"/>
      </p:ext>
    </p:extLst>
  </p:cSld>
  <p:clrMapOvr>
    <a:masterClrMapping/>
  </p:clrMapOvr>
  <mc:AlternateContent xmlns:mc="http://schemas.openxmlformats.org/markup-compatibility/2006" xmlns:p14="http://schemas.microsoft.com/office/powerpoint/2010/main">
    <mc:Choice Requires="p14">
      <p:transition spd="slow" p14:dur="2000" advTm="45683"/>
    </mc:Choice>
    <mc:Fallback xmlns="">
      <p:transition spd="slow" advTm="45683"/>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8DE0C-D340-4A04-AFD8-77894B2EB2D5}"/>
              </a:ext>
            </a:extLst>
          </p:cNvPr>
          <p:cNvSpPr>
            <a:spLocks noGrp="1"/>
          </p:cNvSpPr>
          <p:nvPr>
            <p:ph type="title"/>
          </p:nvPr>
        </p:nvSpPr>
        <p:spPr>
          <a:xfrm>
            <a:off x="733269" y="109906"/>
            <a:ext cx="10515600" cy="1133499"/>
          </a:xfrm>
        </p:spPr>
        <p:txBody>
          <a:bodyPr>
            <a:normAutofit fontScale="90000"/>
          </a:bodyPr>
          <a:lstStyle/>
          <a:p>
            <a:pPr algn="ctr"/>
            <a:r>
              <a:rPr lang="en-US" sz="5200" dirty="0">
                <a:latin typeface="Arial" panose="020B0604020202020204" pitchFamily="34" charset="0"/>
                <a:cs typeface="Arial" panose="020B0604020202020204" pitchFamily="34" charset="0"/>
              </a:rPr>
              <a:t>Thinking forward: </a:t>
            </a:r>
            <a:br>
              <a:rPr lang="en-US" sz="5200" dirty="0">
                <a:latin typeface="Arial" panose="020B0604020202020204" pitchFamily="34" charset="0"/>
                <a:cs typeface="Arial" panose="020B0604020202020204" pitchFamily="34" charset="0"/>
              </a:rPr>
            </a:br>
            <a:r>
              <a:rPr lang="en-US" sz="5200" dirty="0">
                <a:latin typeface="Arial" panose="020B0604020202020204" pitchFamily="34" charset="0"/>
                <a:cs typeface="Arial" panose="020B0604020202020204" pitchFamily="34" charset="0"/>
              </a:rPr>
              <a:t>Future of Indigenous Data Ethics</a:t>
            </a:r>
          </a:p>
        </p:txBody>
      </p:sp>
      <p:sp>
        <p:nvSpPr>
          <p:cNvPr id="4" name="TextBox 3">
            <a:extLst>
              <a:ext uri="{FF2B5EF4-FFF2-40B4-BE49-F238E27FC236}">
                <a16:creationId xmlns:a16="http://schemas.microsoft.com/office/drawing/2014/main" id="{21D7DE8A-834B-5744-AAD4-5CA2A3BEC69F}"/>
              </a:ext>
            </a:extLst>
          </p:cNvPr>
          <p:cNvSpPr txBox="1"/>
          <p:nvPr/>
        </p:nvSpPr>
        <p:spPr>
          <a:xfrm>
            <a:off x="467192" y="2619540"/>
            <a:ext cx="5513883" cy="2834640"/>
          </a:xfrm>
          <a:prstGeom prst="rect">
            <a:avLst/>
          </a:prstGeom>
          <a:noFill/>
          <a:ln w="104775">
            <a:solidFill>
              <a:schemeClr val="accent5">
                <a:lumMod val="75000"/>
              </a:schemeClr>
            </a:solidFill>
          </a:ln>
        </p:spPr>
        <p:txBody>
          <a:bodyPr wrap="square" rtlCol="0">
            <a:spAutoFit/>
          </a:bodyPr>
          <a:lstStyle/>
          <a:p>
            <a:pPr marL="285750" lvl="0" indent="-285750">
              <a:buFont typeface="Arial" panose="020B0604020202020204" pitchFamily="34" charset="0"/>
              <a:buChar char="•"/>
            </a:pPr>
            <a:r>
              <a:rPr lang="en-US" sz="3200" dirty="0">
                <a:latin typeface="Arial" panose="020B0604020202020204" pitchFamily="34" charset="0"/>
                <a:cs typeface="Arial" panose="020B0604020202020204" pitchFamily="34" charset="0"/>
              </a:rPr>
              <a:t>Traditional Knowledge labels</a:t>
            </a:r>
          </a:p>
          <a:p>
            <a:pPr marL="285750" lvl="0" indent="-285750">
              <a:buFont typeface="Arial" panose="020B0604020202020204" pitchFamily="34" charset="0"/>
              <a:buChar char="•"/>
            </a:pPr>
            <a:r>
              <a:rPr lang="en-US" sz="3200" dirty="0">
                <a:latin typeface="Arial" panose="020B0604020202020204" pitchFamily="34" charset="0"/>
                <a:cs typeface="Arial" panose="020B0604020202020204" pitchFamily="34" charset="0"/>
              </a:rPr>
              <a:t>Ethics Statements</a:t>
            </a:r>
          </a:p>
          <a:p>
            <a:pPr marL="285750" lvl="0" indent="-285750">
              <a:buFont typeface="Arial" panose="020B0604020202020204" pitchFamily="34" charset="0"/>
              <a:buChar char="•"/>
            </a:pPr>
            <a:r>
              <a:rPr lang="en-US" sz="3200" dirty="0">
                <a:latin typeface="Arial" panose="020B0604020202020204" pitchFamily="34" charset="0"/>
                <a:cs typeface="Arial" panose="020B0604020202020204" pitchFamily="34" charset="0"/>
              </a:rPr>
              <a:t>Data Sovereignty Statements</a:t>
            </a:r>
          </a:p>
        </p:txBody>
      </p:sp>
      <p:sp>
        <p:nvSpPr>
          <p:cNvPr id="6" name="TextBox 5">
            <a:extLst>
              <a:ext uri="{FF2B5EF4-FFF2-40B4-BE49-F238E27FC236}">
                <a16:creationId xmlns:a16="http://schemas.microsoft.com/office/drawing/2014/main" id="{ADBA9CDA-BF56-BF42-989A-BF718251F382}"/>
              </a:ext>
            </a:extLst>
          </p:cNvPr>
          <p:cNvSpPr txBox="1"/>
          <p:nvPr/>
        </p:nvSpPr>
        <p:spPr>
          <a:xfrm>
            <a:off x="854440" y="1891754"/>
            <a:ext cx="397239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We’ve Discussed…</a:t>
            </a:r>
          </a:p>
        </p:txBody>
      </p:sp>
      <p:sp>
        <p:nvSpPr>
          <p:cNvPr id="10" name="TextBox 9">
            <a:extLst>
              <a:ext uri="{FF2B5EF4-FFF2-40B4-BE49-F238E27FC236}">
                <a16:creationId xmlns:a16="http://schemas.microsoft.com/office/drawing/2014/main" id="{E31C2CFF-C2C7-DF41-AE32-DFF172046EB7}"/>
              </a:ext>
            </a:extLst>
          </p:cNvPr>
          <p:cNvSpPr txBox="1"/>
          <p:nvPr/>
        </p:nvSpPr>
        <p:spPr>
          <a:xfrm>
            <a:off x="6323352" y="2589560"/>
            <a:ext cx="5513883" cy="2862322"/>
          </a:xfrm>
          <a:prstGeom prst="rect">
            <a:avLst/>
          </a:prstGeom>
          <a:noFill/>
          <a:ln w="95250">
            <a:solidFill>
              <a:schemeClr val="accent5">
                <a:lumMod val="75000"/>
              </a:schemeClr>
            </a:solidFill>
          </a:ln>
        </p:spPr>
        <p:txBody>
          <a:bodyPr wrap="square" rtlCol="0">
            <a:spAutoFit/>
          </a:bodyPr>
          <a:lstStyle/>
          <a:p>
            <a:pPr marL="457200" lvl="0" indent="-457200">
              <a:buFont typeface="Arial" panose="020B0604020202020204" pitchFamily="34" charset="0"/>
              <a:buChar char="•"/>
            </a:pPr>
            <a:r>
              <a:rPr lang="en-US" sz="3600" dirty="0"/>
              <a:t>Defining Indigenous Data</a:t>
            </a:r>
          </a:p>
          <a:p>
            <a:pPr marL="457200" lvl="0" indent="-457200">
              <a:buFont typeface="Arial" panose="020B0604020202020204" pitchFamily="34" charset="0"/>
              <a:buChar char="•"/>
            </a:pPr>
            <a:r>
              <a:rPr lang="en-US" sz="3600" dirty="0"/>
              <a:t>Intellectual Property Policies</a:t>
            </a:r>
          </a:p>
          <a:p>
            <a:pPr marL="457200" lvl="0" indent="-457200">
              <a:buFont typeface="Arial" panose="020B0604020202020204" pitchFamily="34" charset="0"/>
              <a:buChar char="•"/>
            </a:pPr>
            <a:r>
              <a:rPr lang="en-US" sz="3600" dirty="0"/>
              <a:t>Policy &amp; Guidelines phases</a:t>
            </a:r>
          </a:p>
        </p:txBody>
      </p:sp>
      <p:sp>
        <p:nvSpPr>
          <p:cNvPr id="36" name="TextBox 35">
            <a:extLst>
              <a:ext uri="{FF2B5EF4-FFF2-40B4-BE49-F238E27FC236}">
                <a16:creationId xmlns:a16="http://schemas.microsoft.com/office/drawing/2014/main" id="{B8C4BB03-F612-7A44-8F14-6B2341BB0092}"/>
              </a:ext>
            </a:extLst>
          </p:cNvPr>
          <p:cNvSpPr txBox="1"/>
          <p:nvPr/>
        </p:nvSpPr>
        <p:spPr>
          <a:xfrm>
            <a:off x="6823024" y="1846782"/>
            <a:ext cx="3972393"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On the horizon…</a:t>
            </a:r>
          </a:p>
        </p:txBody>
      </p:sp>
    </p:spTree>
    <p:extLst>
      <p:ext uri="{BB962C8B-B14F-4D97-AF65-F5344CB8AC3E}">
        <p14:creationId xmlns:p14="http://schemas.microsoft.com/office/powerpoint/2010/main" val="323352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10" grpId="0" animBg="1"/>
      <p:bldP spid="3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ndigenous Data Governance: Strategies from United States Native Nations">
            <a:extLst>
              <a:ext uri="{FF2B5EF4-FFF2-40B4-BE49-F238E27FC236}">
                <a16:creationId xmlns:a16="http://schemas.microsoft.com/office/drawing/2014/main" id="{01D26962-E92F-494B-920A-CDC86B39F4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468" y="2028825"/>
            <a:ext cx="11261064" cy="346629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B41C97D-021E-3C49-9F3B-2A287D4BB95F}"/>
              </a:ext>
            </a:extLst>
          </p:cNvPr>
          <p:cNvSpPr txBox="1"/>
          <p:nvPr/>
        </p:nvSpPr>
        <p:spPr>
          <a:xfrm>
            <a:off x="1214439" y="328613"/>
            <a:ext cx="9601200" cy="1015663"/>
          </a:xfrm>
          <a:prstGeom prst="rect">
            <a:avLst/>
          </a:prstGeom>
          <a:noFill/>
        </p:spPr>
        <p:txBody>
          <a:bodyPr wrap="square" rtlCol="0">
            <a:spAutoFit/>
          </a:bodyPr>
          <a:lstStyle/>
          <a:p>
            <a:pPr algn="ctr"/>
            <a:r>
              <a:rPr lang="en-US" sz="3000" b="1" dirty="0">
                <a:latin typeface="Arial Black" panose="020B0604020202020204" pitchFamily="34" charset="0"/>
                <a:cs typeface="Arial Black" panose="020B0604020202020204" pitchFamily="34" charset="0"/>
              </a:rPr>
              <a:t>Our Goal: Move from Data Wardship to Data Sovereignty, Driven by Community Expertise</a:t>
            </a:r>
          </a:p>
        </p:txBody>
      </p:sp>
    </p:spTree>
    <p:extLst>
      <p:ext uri="{BB962C8B-B14F-4D97-AF65-F5344CB8AC3E}">
        <p14:creationId xmlns:p14="http://schemas.microsoft.com/office/powerpoint/2010/main" val="620547008"/>
      </p:ext>
    </p:extLst>
  </p:cSld>
  <p:clrMapOvr>
    <a:masterClrMapping/>
  </p:clrMapOvr>
  <mc:AlternateContent xmlns:mc="http://schemas.openxmlformats.org/markup-compatibility/2006" xmlns:p14="http://schemas.microsoft.com/office/powerpoint/2010/main">
    <mc:Choice Requires="p14">
      <p:transition spd="slow" p14:dur="2000" advTm="35584"/>
    </mc:Choice>
    <mc:Fallback xmlns="">
      <p:transition spd="slow" advTm="35584"/>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D8F07-0940-3B2C-CDCC-5DD0C8A11AE4}"/>
              </a:ext>
            </a:extLst>
          </p:cNvPr>
          <p:cNvSpPr>
            <a:spLocks noGrp="1"/>
          </p:cNvSpPr>
          <p:nvPr>
            <p:ph type="title"/>
          </p:nvPr>
        </p:nvSpPr>
        <p:spPr>
          <a:xfrm>
            <a:off x="76920" y="262099"/>
            <a:ext cx="11706224" cy="1325563"/>
          </a:xfrm>
        </p:spPr>
        <p:txBody>
          <a:bodyPr/>
          <a:lstStyle/>
          <a:p>
            <a:pPr algn="ctr"/>
            <a:r>
              <a:rPr lang="en-US" dirty="0">
                <a:latin typeface="Arial" panose="020B0604020202020204" pitchFamily="34" charset="0"/>
                <a:cs typeface="Arial" panose="020B0604020202020204" pitchFamily="34" charset="0"/>
              </a:rPr>
              <a:t>Other resources to think about data ethics &amp; justice</a:t>
            </a:r>
          </a:p>
        </p:txBody>
      </p:sp>
      <p:pic>
        <p:nvPicPr>
          <p:cNvPr id="4" name="Picture 3">
            <a:extLst>
              <a:ext uri="{FF2B5EF4-FFF2-40B4-BE49-F238E27FC236}">
                <a16:creationId xmlns:a16="http://schemas.microsoft.com/office/drawing/2014/main" id="{5B0AC08B-47C5-553A-4325-07165B54115A}"/>
              </a:ext>
            </a:extLst>
          </p:cNvPr>
          <p:cNvPicPr>
            <a:picLocks noChangeAspect="1"/>
          </p:cNvPicPr>
          <p:nvPr/>
        </p:nvPicPr>
        <p:blipFill>
          <a:blip r:embed="rId3"/>
          <a:stretch>
            <a:fillRect/>
          </a:stretch>
        </p:blipFill>
        <p:spPr>
          <a:xfrm>
            <a:off x="2515572" y="1958960"/>
            <a:ext cx="3224003" cy="823912"/>
          </a:xfrm>
          <a:prstGeom prst="rect">
            <a:avLst/>
          </a:prstGeom>
        </p:spPr>
      </p:pic>
      <p:pic>
        <p:nvPicPr>
          <p:cNvPr id="5" name="Picture 4">
            <a:extLst>
              <a:ext uri="{FF2B5EF4-FFF2-40B4-BE49-F238E27FC236}">
                <a16:creationId xmlns:a16="http://schemas.microsoft.com/office/drawing/2014/main" id="{50B0DE10-446A-1F61-8979-0DD2197544DC}"/>
              </a:ext>
            </a:extLst>
          </p:cNvPr>
          <p:cNvPicPr>
            <a:picLocks noChangeAspect="1"/>
          </p:cNvPicPr>
          <p:nvPr/>
        </p:nvPicPr>
        <p:blipFill>
          <a:blip r:embed="rId4"/>
          <a:stretch>
            <a:fillRect/>
          </a:stretch>
        </p:blipFill>
        <p:spPr>
          <a:xfrm>
            <a:off x="6580261" y="3490178"/>
            <a:ext cx="1957683" cy="2957060"/>
          </a:xfrm>
          <a:prstGeom prst="rect">
            <a:avLst/>
          </a:prstGeom>
        </p:spPr>
      </p:pic>
      <p:pic>
        <p:nvPicPr>
          <p:cNvPr id="9" name="Picture 8">
            <a:extLst>
              <a:ext uri="{FF2B5EF4-FFF2-40B4-BE49-F238E27FC236}">
                <a16:creationId xmlns:a16="http://schemas.microsoft.com/office/drawing/2014/main" id="{7F768170-7D48-7624-2F23-D08C9C880068}"/>
              </a:ext>
            </a:extLst>
          </p:cNvPr>
          <p:cNvPicPr>
            <a:picLocks noChangeAspect="1"/>
          </p:cNvPicPr>
          <p:nvPr/>
        </p:nvPicPr>
        <p:blipFill>
          <a:blip r:embed="rId5"/>
          <a:stretch>
            <a:fillRect/>
          </a:stretch>
        </p:blipFill>
        <p:spPr>
          <a:xfrm>
            <a:off x="242888" y="3930890"/>
            <a:ext cx="6172347" cy="2516348"/>
          </a:xfrm>
          <a:prstGeom prst="rect">
            <a:avLst/>
          </a:prstGeom>
        </p:spPr>
      </p:pic>
      <p:sp>
        <p:nvSpPr>
          <p:cNvPr id="10" name="TextBox 9">
            <a:extLst>
              <a:ext uri="{FF2B5EF4-FFF2-40B4-BE49-F238E27FC236}">
                <a16:creationId xmlns:a16="http://schemas.microsoft.com/office/drawing/2014/main" id="{1B28A4DB-2326-6E12-8FD2-F10BB39A4089}"/>
              </a:ext>
            </a:extLst>
          </p:cNvPr>
          <p:cNvSpPr txBox="1"/>
          <p:nvPr/>
        </p:nvSpPr>
        <p:spPr>
          <a:xfrm>
            <a:off x="533526" y="6487597"/>
            <a:ext cx="4719847" cy="369332"/>
          </a:xfrm>
          <a:prstGeom prst="rect">
            <a:avLst/>
          </a:prstGeom>
          <a:noFill/>
        </p:spPr>
        <p:txBody>
          <a:bodyPr wrap="square" rtlCol="0">
            <a:spAutoFit/>
          </a:bodyPr>
          <a:lstStyle/>
          <a:p>
            <a:r>
              <a:rPr lang="en-US" dirty="0"/>
              <a:t>The Algorithmic Justice League</a:t>
            </a:r>
          </a:p>
        </p:txBody>
      </p:sp>
      <p:pic>
        <p:nvPicPr>
          <p:cNvPr id="11" name="Picture 10">
            <a:extLst>
              <a:ext uri="{FF2B5EF4-FFF2-40B4-BE49-F238E27FC236}">
                <a16:creationId xmlns:a16="http://schemas.microsoft.com/office/drawing/2014/main" id="{804C2DC2-9424-D891-CFFE-660F7DD407A6}"/>
              </a:ext>
            </a:extLst>
          </p:cNvPr>
          <p:cNvPicPr>
            <a:picLocks noChangeAspect="1"/>
          </p:cNvPicPr>
          <p:nvPr/>
        </p:nvPicPr>
        <p:blipFill>
          <a:blip r:embed="rId6"/>
          <a:stretch>
            <a:fillRect/>
          </a:stretch>
        </p:blipFill>
        <p:spPr>
          <a:xfrm>
            <a:off x="1" y="982664"/>
            <a:ext cx="2571070" cy="2649178"/>
          </a:xfrm>
          <a:prstGeom prst="rect">
            <a:avLst/>
          </a:prstGeom>
        </p:spPr>
      </p:pic>
      <p:pic>
        <p:nvPicPr>
          <p:cNvPr id="12" name="Picture 11">
            <a:extLst>
              <a:ext uri="{FF2B5EF4-FFF2-40B4-BE49-F238E27FC236}">
                <a16:creationId xmlns:a16="http://schemas.microsoft.com/office/drawing/2014/main" id="{351D7342-98C5-A117-6563-74C73A1C8908}"/>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20000"/>
                    </a14:imgEffect>
                  </a14:imgLayer>
                </a14:imgProps>
              </a:ext>
            </a:extLst>
          </a:blip>
          <a:stretch>
            <a:fillRect/>
          </a:stretch>
        </p:blipFill>
        <p:spPr>
          <a:xfrm>
            <a:off x="8751203" y="1541117"/>
            <a:ext cx="2620669" cy="1532271"/>
          </a:xfrm>
          <a:prstGeom prst="rect">
            <a:avLst/>
          </a:prstGeom>
        </p:spPr>
      </p:pic>
      <p:pic>
        <p:nvPicPr>
          <p:cNvPr id="13" name="Picture 12">
            <a:extLst>
              <a:ext uri="{FF2B5EF4-FFF2-40B4-BE49-F238E27FC236}">
                <a16:creationId xmlns:a16="http://schemas.microsoft.com/office/drawing/2014/main" id="{E3352D7B-D585-AFE5-DBC6-4D5F9E099328}"/>
              </a:ext>
            </a:extLst>
          </p:cNvPr>
          <p:cNvPicPr>
            <a:picLocks noChangeAspect="1"/>
          </p:cNvPicPr>
          <p:nvPr/>
        </p:nvPicPr>
        <p:blipFill>
          <a:blip r:embed="rId9"/>
          <a:stretch>
            <a:fillRect/>
          </a:stretch>
        </p:blipFill>
        <p:spPr>
          <a:xfrm>
            <a:off x="7004654" y="1119998"/>
            <a:ext cx="1373996" cy="2133565"/>
          </a:xfrm>
          <a:prstGeom prst="rect">
            <a:avLst/>
          </a:prstGeom>
        </p:spPr>
      </p:pic>
      <p:pic>
        <p:nvPicPr>
          <p:cNvPr id="14" name="Picture 13">
            <a:extLst>
              <a:ext uri="{FF2B5EF4-FFF2-40B4-BE49-F238E27FC236}">
                <a16:creationId xmlns:a16="http://schemas.microsoft.com/office/drawing/2014/main" id="{BEE0C83B-E436-B65C-F641-E7254AF9A7C4}"/>
              </a:ext>
            </a:extLst>
          </p:cNvPr>
          <p:cNvPicPr>
            <a:picLocks noChangeAspect="1"/>
          </p:cNvPicPr>
          <p:nvPr/>
        </p:nvPicPr>
        <p:blipFill>
          <a:blip r:embed="rId10"/>
          <a:stretch>
            <a:fillRect/>
          </a:stretch>
        </p:blipFill>
        <p:spPr>
          <a:xfrm>
            <a:off x="9004484" y="3490178"/>
            <a:ext cx="2058711" cy="2955362"/>
          </a:xfrm>
          <a:prstGeom prst="rect">
            <a:avLst/>
          </a:prstGeom>
        </p:spPr>
      </p:pic>
    </p:spTree>
    <p:extLst>
      <p:ext uri="{BB962C8B-B14F-4D97-AF65-F5344CB8AC3E}">
        <p14:creationId xmlns:p14="http://schemas.microsoft.com/office/powerpoint/2010/main" val="38022344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18" y="1332143"/>
            <a:ext cx="2844800" cy="3303795"/>
          </a:xfrm>
          <a:prstGeom prst="rect">
            <a:avLst/>
          </a:prstGeom>
        </p:spPr>
      </p:pic>
      <p:sp>
        <p:nvSpPr>
          <p:cNvPr id="12" name="TextBox 11"/>
          <p:cNvSpPr txBox="1"/>
          <p:nvPr/>
        </p:nvSpPr>
        <p:spPr>
          <a:xfrm>
            <a:off x="3853596" y="85104"/>
            <a:ext cx="5299363" cy="707886"/>
          </a:xfrm>
          <a:prstGeom prst="rect">
            <a:avLst/>
          </a:prstGeom>
          <a:noFill/>
        </p:spPr>
        <p:txBody>
          <a:bodyPr wrap="square" rtlCol="0">
            <a:spAutoFit/>
          </a:bodyPr>
          <a:lstStyle/>
          <a:p>
            <a:r>
              <a:rPr lang="en-US" sz="4000" dirty="0" err="1">
                <a:latin typeface="Arial" panose="020B0604020202020204" pitchFamily="34" charset="0"/>
                <a:ea typeface="Adobe Caslon Pro" charset="0"/>
                <a:cs typeface="Arial" panose="020B0604020202020204" pitchFamily="34" charset="0"/>
              </a:rPr>
              <a:t>Lios</a:t>
            </a:r>
            <a:r>
              <a:rPr lang="en-US" sz="4000" dirty="0">
                <a:latin typeface="Arial" panose="020B0604020202020204" pitchFamily="34" charset="0"/>
                <a:ea typeface="Adobe Caslon Pro" charset="0"/>
                <a:cs typeface="Arial" panose="020B0604020202020204" pitchFamily="34" charset="0"/>
              </a:rPr>
              <a:t> </a:t>
            </a:r>
            <a:r>
              <a:rPr lang="en-US" sz="4000" dirty="0" err="1">
                <a:latin typeface="Arial" panose="020B0604020202020204" pitchFamily="34" charset="0"/>
                <a:ea typeface="Adobe Caslon Pro" charset="0"/>
                <a:cs typeface="Arial" panose="020B0604020202020204" pitchFamily="34" charset="0"/>
              </a:rPr>
              <a:t>emak</a:t>
            </a:r>
            <a:r>
              <a:rPr lang="en-US" sz="4000" dirty="0">
                <a:latin typeface="Arial" panose="020B0604020202020204" pitchFamily="34" charset="0"/>
                <a:ea typeface="Adobe Caslon Pro" charset="0"/>
                <a:cs typeface="Arial" panose="020B0604020202020204" pitchFamily="34" charset="0"/>
              </a:rPr>
              <a:t> </a:t>
            </a:r>
            <a:r>
              <a:rPr lang="en-US" sz="4000" dirty="0" err="1">
                <a:latin typeface="Arial" panose="020B0604020202020204" pitchFamily="34" charset="0"/>
                <a:ea typeface="Adobe Caslon Pro" charset="0"/>
                <a:cs typeface="Arial" panose="020B0604020202020204" pitchFamily="34" charset="0"/>
              </a:rPr>
              <a:t>aane</a:t>
            </a:r>
            <a:endParaRPr lang="en-US" sz="4000" dirty="0">
              <a:latin typeface="Arial" panose="020B0604020202020204" pitchFamily="34" charset="0"/>
              <a:ea typeface="Adobe Caslon Pro" charset="0"/>
              <a:cs typeface="Arial" panose="020B0604020202020204" pitchFamily="34" charset="0"/>
            </a:endParaRPr>
          </a:p>
        </p:txBody>
      </p:sp>
      <p:sp>
        <p:nvSpPr>
          <p:cNvPr id="13" name="TextBox 12"/>
          <p:cNvSpPr txBox="1"/>
          <p:nvPr/>
        </p:nvSpPr>
        <p:spPr>
          <a:xfrm>
            <a:off x="3117158" y="2519616"/>
            <a:ext cx="6567054" cy="1477328"/>
          </a:xfrm>
          <a:prstGeom prst="rect">
            <a:avLst/>
          </a:prstGeom>
          <a:noFill/>
        </p:spPr>
        <p:txBody>
          <a:bodyPr wrap="square" rtlCol="0">
            <a:spAutoFit/>
          </a:bodyPr>
          <a:lstStyle/>
          <a:p>
            <a:r>
              <a:rPr lang="en-US" sz="2400" dirty="0">
                <a:latin typeface="Arial" panose="020B0604020202020204" pitchFamily="34" charset="0"/>
                <a:ea typeface="Adobe Caslon Pro" charset="0"/>
                <a:cs typeface="Arial" panose="020B0604020202020204" pitchFamily="34" charset="0"/>
              </a:rPr>
              <a:t>Email: </a:t>
            </a:r>
            <a:r>
              <a:rPr lang="en-US" sz="2400" dirty="0">
                <a:latin typeface="Arial" panose="020B0604020202020204" pitchFamily="34" charset="0"/>
                <a:ea typeface="Adobe Caslon Pro" charset="0"/>
                <a:cs typeface="Arial" panose="020B0604020202020204" pitchFamily="34" charset="0"/>
                <a:hlinkClick r:id="rId4"/>
              </a:rPr>
              <a:t>lljennings@email.arizona.edu</a:t>
            </a:r>
            <a:endParaRPr lang="en-US" sz="2400" dirty="0">
              <a:latin typeface="Arial" panose="020B0604020202020204" pitchFamily="34" charset="0"/>
              <a:ea typeface="Adobe Caslon Pro" charset="0"/>
              <a:cs typeface="Arial" panose="020B0604020202020204" pitchFamily="34" charset="0"/>
            </a:endParaRPr>
          </a:p>
          <a:p>
            <a:endParaRPr lang="en-US" sz="2400" dirty="0">
              <a:latin typeface="Arial" panose="020B0604020202020204" pitchFamily="34" charset="0"/>
              <a:ea typeface="Adobe Caslon Pro" charset="0"/>
              <a:cs typeface="Arial" panose="020B0604020202020204" pitchFamily="34" charset="0"/>
            </a:endParaRPr>
          </a:p>
          <a:p>
            <a:r>
              <a:rPr lang="en-US" sz="2400" dirty="0">
                <a:latin typeface="Arial" panose="020B0604020202020204" pitchFamily="34" charset="0"/>
                <a:ea typeface="Adobe Caslon Pro" charset="0"/>
                <a:cs typeface="Arial" panose="020B0604020202020204" pitchFamily="34" charset="0"/>
              </a:rPr>
              <a:t>Twitter: @1NativeSoilNerd</a:t>
            </a:r>
          </a:p>
          <a:p>
            <a:endParaRPr lang="en-US" dirty="0"/>
          </a:p>
        </p:txBody>
      </p:sp>
      <p:sp>
        <p:nvSpPr>
          <p:cNvPr id="2" name="TextBox 1"/>
          <p:cNvSpPr txBox="1"/>
          <p:nvPr/>
        </p:nvSpPr>
        <p:spPr>
          <a:xfrm>
            <a:off x="3922674" y="968504"/>
            <a:ext cx="6830772" cy="769441"/>
          </a:xfrm>
          <a:prstGeom prst="rect">
            <a:avLst/>
          </a:prstGeom>
          <a:noFill/>
        </p:spPr>
        <p:txBody>
          <a:bodyPr wrap="square" rtlCol="0">
            <a:spAutoFit/>
          </a:bodyPr>
          <a:lstStyle/>
          <a:p>
            <a:r>
              <a:rPr lang="en-US" sz="4400" dirty="0">
                <a:latin typeface="Arial" panose="020B0604020202020204" pitchFamily="34" charset="0"/>
                <a:ea typeface="Adobe Caslon Pro" charset="0"/>
                <a:cs typeface="Arial" panose="020B0604020202020204" pitchFamily="34" charset="0"/>
              </a:rPr>
              <a:t>Questions?</a:t>
            </a:r>
          </a:p>
        </p:txBody>
      </p:sp>
      <p:pic>
        <p:nvPicPr>
          <p:cNvPr id="8" name="Picture 7" descr="Native-Nations-Institute-FB-profile.jpg">
            <a:extLst>
              <a:ext uri="{FF2B5EF4-FFF2-40B4-BE49-F238E27FC236}">
                <a16:creationId xmlns:a16="http://schemas.microsoft.com/office/drawing/2014/main" id="{A324492F-2D96-6B44-92E9-CE9C07447A2C}"/>
              </a:ext>
            </a:extLst>
          </p:cNvPr>
          <p:cNvPicPr>
            <a:picLocks noChangeAspect="1"/>
          </p:cNvPicPr>
          <p:nvPr/>
        </p:nvPicPr>
        <p:blipFill rotWithShape="1">
          <a:blip r:embed="rId5">
            <a:extLst>
              <a:ext uri="{28A0092B-C50C-407E-A947-70E740481C1C}">
                <a14:useLocalDpi xmlns:a14="http://schemas.microsoft.com/office/drawing/2010/main" val="0"/>
              </a:ext>
            </a:extLst>
          </a:blip>
          <a:srcRect t="12560" b="25482"/>
          <a:stretch/>
        </p:blipFill>
        <p:spPr>
          <a:xfrm>
            <a:off x="8839200" y="3014167"/>
            <a:ext cx="3347481" cy="1762232"/>
          </a:xfrm>
          <a:prstGeom prst="rect">
            <a:avLst/>
          </a:prstGeom>
        </p:spPr>
      </p:pic>
      <p:pic>
        <p:nvPicPr>
          <p:cNvPr id="3" name="Picture 2">
            <a:extLst>
              <a:ext uri="{FF2B5EF4-FFF2-40B4-BE49-F238E27FC236}">
                <a16:creationId xmlns:a16="http://schemas.microsoft.com/office/drawing/2014/main" id="{8E6BF494-99EE-3645-88E9-D7A05DA4A490}"/>
              </a:ext>
            </a:extLst>
          </p:cNvPr>
          <p:cNvPicPr>
            <a:picLocks noChangeAspect="1"/>
          </p:cNvPicPr>
          <p:nvPr/>
        </p:nvPicPr>
        <p:blipFill>
          <a:blip r:embed="rId6"/>
          <a:stretch>
            <a:fillRect/>
          </a:stretch>
        </p:blipFill>
        <p:spPr>
          <a:xfrm>
            <a:off x="3004606" y="5417610"/>
            <a:ext cx="6452572" cy="1398466"/>
          </a:xfrm>
          <a:prstGeom prst="rect">
            <a:avLst/>
          </a:prstGeom>
        </p:spPr>
      </p:pic>
      <p:pic>
        <p:nvPicPr>
          <p:cNvPr id="4" name="Picture 3">
            <a:extLst>
              <a:ext uri="{FF2B5EF4-FFF2-40B4-BE49-F238E27FC236}">
                <a16:creationId xmlns:a16="http://schemas.microsoft.com/office/drawing/2014/main" id="{30EE5833-54C3-4743-BFD6-30FE63B067AC}"/>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20000"/>
                    </a14:imgEffect>
                  </a14:imgLayer>
                </a14:imgProps>
              </a:ext>
            </a:extLst>
          </a:blip>
          <a:stretch>
            <a:fillRect/>
          </a:stretch>
        </p:blipFill>
        <p:spPr>
          <a:xfrm>
            <a:off x="9121965" y="5283804"/>
            <a:ext cx="2620669" cy="1532271"/>
          </a:xfrm>
          <a:prstGeom prst="rect">
            <a:avLst/>
          </a:prstGeom>
        </p:spPr>
      </p:pic>
      <p:sp>
        <p:nvSpPr>
          <p:cNvPr id="5" name="TextBox 4">
            <a:extLst>
              <a:ext uri="{FF2B5EF4-FFF2-40B4-BE49-F238E27FC236}">
                <a16:creationId xmlns:a16="http://schemas.microsoft.com/office/drawing/2014/main" id="{E279D47A-E37D-7548-8A31-E8DB65CEB608}"/>
              </a:ext>
            </a:extLst>
          </p:cNvPr>
          <p:cNvSpPr txBox="1"/>
          <p:nvPr/>
        </p:nvSpPr>
        <p:spPr>
          <a:xfrm>
            <a:off x="4281755" y="4934763"/>
            <a:ext cx="246227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IndigiDataLab</a:t>
            </a:r>
            <a:endParaRPr lang="en-US"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BC905D29-8A48-374B-8B8A-25923A082BC6}"/>
              </a:ext>
            </a:extLst>
          </p:cNvPr>
          <p:cNvSpPr txBox="1"/>
          <p:nvPr/>
        </p:nvSpPr>
        <p:spPr>
          <a:xfrm>
            <a:off x="9353223" y="4939638"/>
            <a:ext cx="246227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GidaGlobal</a:t>
            </a:r>
            <a:endParaRPr lang="en-US"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178DCDD9-A707-5B49-9747-66715158863C}"/>
              </a:ext>
            </a:extLst>
          </p:cNvPr>
          <p:cNvSpPr txBox="1"/>
          <p:nvPr/>
        </p:nvSpPr>
        <p:spPr>
          <a:xfrm>
            <a:off x="9729730" y="1405357"/>
            <a:ext cx="246227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UAZPublicHealth</a:t>
            </a:r>
            <a:endParaRPr lang="en-US" dirty="0">
              <a:latin typeface="Arial" panose="020B0604020202020204" pitchFamily="34" charset="0"/>
              <a:cs typeface="Arial" panose="020B0604020202020204" pitchFamily="34" charset="0"/>
            </a:endParaRPr>
          </a:p>
        </p:txBody>
      </p:sp>
      <p:pic>
        <p:nvPicPr>
          <p:cNvPr id="9" name="Picture 8" descr="A blue sign with white text&#10;&#10;Description automatically generated with low confidence">
            <a:extLst>
              <a:ext uri="{FF2B5EF4-FFF2-40B4-BE49-F238E27FC236}">
                <a16:creationId xmlns:a16="http://schemas.microsoft.com/office/drawing/2014/main" id="{3ED5BBD5-B916-E54F-89AF-093C101553E1}"/>
              </a:ext>
            </a:extLst>
          </p:cNvPr>
          <p:cNvPicPr>
            <a:picLocks noChangeAspect="1"/>
          </p:cNvPicPr>
          <p:nvPr/>
        </p:nvPicPr>
        <p:blipFill>
          <a:blip r:embed="rId9"/>
          <a:stretch>
            <a:fillRect/>
          </a:stretch>
        </p:blipFill>
        <p:spPr>
          <a:xfrm>
            <a:off x="106664" y="5240772"/>
            <a:ext cx="2844800" cy="1587500"/>
          </a:xfrm>
          <a:prstGeom prst="rect">
            <a:avLst/>
          </a:prstGeom>
        </p:spPr>
      </p:pic>
      <p:sp>
        <p:nvSpPr>
          <p:cNvPr id="16" name="TextBox 15">
            <a:extLst>
              <a:ext uri="{FF2B5EF4-FFF2-40B4-BE49-F238E27FC236}">
                <a16:creationId xmlns:a16="http://schemas.microsoft.com/office/drawing/2014/main" id="{42A129CE-2907-3B4F-9241-B4F4F164EE0A}"/>
              </a:ext>
            </a:extLst>
          </p:cNvPr>
          <p:cNvSpPr txBox="1"/>
          <p:nvPr/>
        </p:nvSpPr>
        <p:spPr>
          <a:xfrm>
            <a:off x="106664" y="4871440"/>
            <a:ext cx="246227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USIndDataSov</a:t>
            </a:r>
            <a:endParaRPr lang="en-US"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119B695E-FD61-E94E-BB2F-346FBEC3256E}"/>
              </a:ext>
            </a:extLst>
          </p:cNvPr>
          <p:cNvPicPr>
            <a:picLocks noChangeAspect="1"/>
          </p:cNvPicPr>
          <p:nvPr/>
        </p:nvPicPr>
        <p:blipFill>
          <a:blip r:embed="rId10"/>
          <a:stretch>
            <a:fillRect/>
          </a:stretch>
        </p:blipFill>
        <p:spPr>
          <a:xfrm>
            <a:off x="8973093" y="1774689"/>
            <a:ext cx="3086100" cy="825500"/>
          </a:xfrm>
          <a:prstGeom prst="rect">
            <a:avLst/>
          </a:prstGeom>
        </p:spPr>
      </p:pic>
      <p:sp>
        <p:nvSpPr>
          <p:cNvPr id="17" name="TextBox 16">
            <a:extLst>
              <a:ext uri="{FF2B5EF4-FFF2-40B4-BE49-F238E27FC236}">
                <a16:creationId xmlns:a16="http://schemas.microsoft.com/office/drawing/2014/main" id="{CFCAD353-E09F-BB4C-B566-652255E0B6BF}"/>
              </a:ext>
            </a:extLst>
          </p:cNvPr>
          <p:cNvSpPr txBox="1"/>
          <p:nvPr/>
        </p:nvSpPr>
        <p:spPr>
          <a:xfrm>
            <a:off x="9684212" y="3107594"/>
            <a:ext cx="246227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NNIarizona</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18305145"/>
      </p:ext>
    </p:extLst>
  </p:cSld>
  <p:clrMapOvr>
    <a:masterClrMapping/>
  </p:clrMapOvr>
  <mc:AlternateContent xmlns:mc="http://schemas.openxmlformats.org/markup-compatibility/2006" xmlns:p14="http://schemas.microsoft.com/office/powerpoint/2010/main">
    <mc:Choice Requires="p14">
      <p:transition spd="slow" p14:dur="2000" advTm="16657"/>
    </mc:Choice>
    <mc:Fallback xmlns="">
      <p:transition spd="slow" advTm="16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9" name="Rectangle 2058">
            <a:extLst>
              <a:ext uri="{FF2B5EF4-FFF2-40B4-BE49-F238E27FC236}">
                <a16:creationId xmlns:a16="http://schemas.microsoft.com/office/drawing/2014/main" id="{5F9CFCE6-877F-4858-B8BD-2C52CA8AFB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77E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2060">
            <a:extLst>
              <a:ext uri="{FF2B5EF4-FFF2-40B4-BE49-F238E27FC236}">
                <a16:creationId xmlns:a16="http://schemas.microsoft.com/office/drawing/2014/main" id="{8213F8A0-12AE-4514-8372-0DD766EC28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4" name="Picture 6">
            <a:extLst>
              <a:ext uri="{FF2B5EF4-FFF2-40B4-BE49-F238E27FC236}">
                <a16:creationId xmlns:a16="http://schemas.microsoft.com/office/drawing/2014/main" id="{8B4642E9-7260-C947-BE44-A7C644E4E4B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509595" y="643467"/>
            <a:ext cx="2952664" cy="5571066"/>
          </a:xfrm>
          <a:prstGeom prst="rect">
            <a:avLst/>
          </a:prstGeom>
          <a:noFill/>
          <a:extLst>
            <a:ext uri="{909E8E84-426E-40DD-AFC4-6F175D3DCCD1}">
              <a14:hiddenFill xmlns:a14="http://schemas.microsoft.com/office/drawing/2010/main">
                <a:solidFill>
                  <a:srgbClr val="FFFFFF"/>
                </a:solidFill>
              </a14:hiddenFill>
            </a:ext>
          </a:extLst>
        </p:spPr>
      </p:pic>
      <p:sp>
        <p:nvSpPr>
          <p:cNvPr id="2063" name="Rectangle 2062">
            <a:extLst>
              <a:ext uri="{FF2B5EF4-FFF2-40B4-BE49-F238E27FC236}">
                <a16:creationId xmlns:a16="http://schemas.microsoft.com/office/drawing/2014/main" id="{9EFF17D4-9A8C-4CE5-B096-D8CCD4400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38B5E699-E63E-3944-A4FF-C855EB505AE4}"/>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641180" y="1257391"/>
            <a:ext cx="5129784" cy="43432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689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81" name="Rectangle 308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5E6E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E4C7653-B10C-7A42-9085-6B6BD8B3EB4D}"/>
              </a:ext>
            </a:extLst>
          </p:cNvPr>
          <p:cNvSpPr>
            <a:spLocks noGrp="1"/>
          </p:cNvSpPr>
          <p:nvPr>
            <p:ph type="title"/>
          </p:nvPr>
        </p:nvSpPr>
        <p:spPr>
          <a:xfrm>
            <a:off x="524256" y="491260"/>
            <a:ext cx="6594189" cy="1625210"/>
          </a:xfrm>
        </p:spPr>
        <p:txBody>
          <a:bodyPr>
            <a:normAutofit/>
          </a:bodyPr>
          <a:lstStyle/>
          <a:p>
            <a:r>
              <a:rPr lang="en-US" sz="3400" b="1" dirty="0">
                <a:solidFill>
                  <a:srgbClr val="FFFFFF"/>
                </a:solidFill>
                <a:latin typeface="Arial" panose="020B0604020202020204" pitchFamily="34" charset="0"/>
                <a:cs typeface="Arial" panose="020B0604020202020204" pitchFamily="34" charset="0"/>
              </a:rPr>
              <a:t>Open science is a movement to make scientific data more accessible &amp; equitable</a:t>
            </a:r>
          </a:p>
        </p:txBody>
      </p:sp>
      <p:sp>
        <p:nvSpPr>
          <p:cNvPr id="3083" name="Rectangle 3082">
            <a:extLst>
              <a:ext uri="{FF2B5EF4-FFF2-40B4-BE49-F238E27FC236}">
                <a16:creationId xmlns:a16="http://schemas.microsoft.com/office/drawing/2014/main" id="{33B81349-3A7E-4A66-9ED9-66E6F8E29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3" y="2454901"/>
            <a:ext cx="3441163" cy="4080255"/>
          </a:xfrm>
          <a:prstGeom prst="rect">
            <a:avLst/>
          </a:prstGeom>
          <a:solidFill>
            <a:srgbClr val="E36D66">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076" name="Picture 4" descr="1,500 scientists lift the lid on reproducibility | Nature">
            <a:extLst>
              <a:ext uri="{FF2B5EF4-FFF2-40B4-BE49-F238E27FC236}">
                <a16:creationId xmlns:a16="http://schemas.microsoft.com/office/drawing/2014/main" id="{2A8204D4-1F67-9345-9F1B-F71FF108931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24256" y="3181974"/>
            <a:ext cx="3067356" cy="2607252"/>
          </a:xfrm>
          <a:prstGeom prst="rect">
            <a:avLst/>
          </a:prstGeom>
          <a:noFill/>
          <a:extLst>
            <a:ext uri="{909E8E84-426E-40DD-AFC4-6F175D3DCCD1}">
              <a14:hiddenFill xmlns:a14="http://schemas.microsoft.com/office/drawing/2010/main">
                <a:solidFill>
                  <a:srgbClr val="FFFFFF"/>
                </a:solidFill>
              </a14:hiddenFill>
            </a:ext>
          </a:extLst>
        </p:spPr>
      </p:pic>
      <p:sp>
        <p:nvSpPr>
          <p:cNvPr id="3085" name="Rectangle 3084">
            <a:extLst>
              <a:ext uri="{FF2B5EF4-FFF2-40B4-BE49-F238E27FC236}">
                <a16:creationId xmlns:a16="http://schemas.microsoft.com/office/drawing/2014/main" id="{4A37A7FF-19A5-40D8-8D0C-E780CBD330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1468" y="2454900"/>
            <a:ext cx="3441163" cy="4080255"/>
          </a:xfrm>
          <a:prstGeom prst="rect">
            <a:avLst/>
          </a:prstGeom>
          <a:solidFill>
            <a:srgbClr val="E36D66">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074" name="Picture 2" descr="Open science – towards reproducible research - IOS Press">
            <a:extLst>
              <a:ext uri="{FF2B5EF4-FFF2-40B4-BE49-F238E27FC236}">
                <a16:creationId xmlns:a16="http://schemas.microsoft.com/office/drawing/2014/main" id="{4B9AFD5C-6330-D440-B257-4A81FE0CC24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138970" y="3185807"/>
            <a:ext cx="3067358" cy="2599585"/>
          </a:xfrm>
          <a:prstGeom prst="rect">
            <a:avLst/>
          </a:prstGeom>
          <a:noFill/>
          <a:extLst>
            <a:ext uri="{909E8E84-426E-40DD-AFC4-6F175D3DCCD1}">
              <a14:hiddenFill xmlns:a14="http://schemas.microsoft.com/office/drawing/2010/main">
                <a:solidFill>
                  <a:srgbClr val="FFFFFF"/>
                </a:solidFill>
              </a14:hiddenFill>
            </a:ext>
          </a:extLst>
        </p:spPr>
      </p:pic>
      <p:sp>
        <p:nvSpPr>
          <p:cNvPr id="3087" name="Rectangle 3086">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947A7A5-2EB3-A942-A9CE-4EF3DCB5DA21}"/>
              </a:ext>
            </a:extLst>
          </p:cNvPr>
          <p:cNvSpPr>
            <a:spLocks noGrp="1"/>
          </p:cNvSpPr>
          <p:nvPr>
            <p:ph idx="1"/>
          </p:nvPr>
        </p:nvSpPr>
        <p:spPr>
          <a:xfrm>
            <a:off x="7956057" y="762983"/>
            <a:ext cx="3515128" cy="5330923"/>
          </a:xfrm>
        </p:spPr>
        <p:txBody>
          <a:bodyPr anchor="ctr">
            <a:normAutofit/>
          </a:bodyPr>
          <a:lstStyle/>
          <a:p>
            <a:pPr marL="0" indent="0">
              <a:buNone/>
            </a:pPr>
            <a:r>
              <a:rPr lang="en-US" sz="2400" dirty="0">
                <a:solidFill>
                  <a:srgbClr val="FFFFFF"/>
                </a:solidFill>
                <a:latin typeface="Arial" panose="020B0604020202020204" pitchFamily="34" charset="0"/>
                <a:cs typeface="Arial" panose="020B0604020202020204" pitchFamily="34" charset="0"/>
              </a:rPr>
              <a:t>As data-intensive scientific discovery becomes more common, open science support the sharing, preservation, provenance, and reproducibility of data, software, and scientific workflows. </a:t>
            </a:r>
          </a:p>
        </p:txBody>
      </p:sp>
    </p:spTree>
    <p:extLst>
      <p:ext uri="{BB962C8B-B14F-4D97-AF65-F5344CB8AC3E}">
        <p14:creationId xmlns:p14="http://schemas.microsoft.com/office/powerpoint/2010/main" val="909631498"/>
      </p:ext>
    </p:extLst>
  </p:cSld>
  <p:clrMapOvr>
    <a:masterClrMapping/>
  </p:clrMapOvr>
  <mc:AlternateContent xmlns:mc="http://schemas.openxmlformats.org/markup-compatibility/2006" xmlns:p14="http://schemas.microsoft.com/office/powerpoint/2010/main">
    <mc:Choice Requires="p14">
      <p:transition spd="slow" p14:dur="2000" advTm="43936"/>
    </mc:Choice>
    <mc:Fallback xmlns="">
      <p:transition spd="slow" advTm="4393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FF6C01-472D-C100-CD39-653EDD24EDF6}"/>
              </a:ext>
            </a:extLst>
          </p:cNvPr>
          <p:cNvPicPr>
            <a:picLocks noChangeAspect="1"/>
          </p:cNvPicPr>
          <p:nvPr/>
        </p:nvPicPr>
        <p:blipFill>
          <a:blip r:embed="rId2"/>
          <a:stretch>
            <a:fillRect/>
          </a:stretch>
        </p:blipFill>
        <p:spPr>
          <a:xfrm>
            <a:off x="28222" y="971550"/>
            <a:ext cx="11901841" cy="4820245"/>
          </a:xfrm>
          <a:prstGeom prst="rect">
            <a:avLst/>
          </a:prstGeom>
        </p:spPr>
      </p:pic>
      <p:sp>
        <p:nvSpPr>
          <p:cNvPr id="5" name="TextBox 4">
            <a:extLst>
              <a:ext uri="{FF2B5EF4-FFF2-40B4-BE49-F238E27FC236}">
                <a16:creationId xmlns:a16="http://schemas.microsoft.com/office/drawing/2014/main" id="{A737AE30-D3A0-98E1-11F3-7617888AFC79}"/>
              </a:ext>
            </a:extLst>
          </p:cNvPr>
          <p:cNvSpPr txBox="1"/>
          <p:nvPr/>
        </p:nvSpPr>
        <p:spPr>
          <a:xfrm>
            <a:off x="3659981" y="6488668"/>
            <a:ext cx="4872038"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Christian </a:t>
            </a:r>
            <a:r>
              <a:rPr lang="en-US" dirty="0" err="1">
                <a:latin typeface="Arial" panose="020B0604020202020204" pitchFamily="34" charset="0"/>
                <a:cs typeface="Arial" panose="020B0604020202020204" pitchFamily="34" charset="0"/>
              </a:rPr>
              <a:t>Damasco</a:t>
            </a:r>
            <a:r>
              <a:rPr lang="en-US" dirty="0">
                <a:latin typeface="Arial" panose="020B0604020202020204" pitchFamily="34" charset="0"/>
                <a:cs typeface="Arial" panose="020B0604020202020204" pitchFamily="34" charset="0"/>
              </a:rPr>
              <a:t> et al, 2008.</a:t>
            </a:r>
          </a:p>
        </p:txBody>
      </p:sp>
      <p:sp>
        <p:nvSpPr>
          <p:cNvPr id="6" name="TextBox 5">
            <a:extLst>
              <a:ext uri="{FF2B5EF4-FFF2-40B4-BE49-F238E27FC236}">
                <a16:creationId xmlns:a16="http://schemas.microsoft.com/office/drawing/2014/main" id="{EDE65EA3-6698-22E4-2C4E-B568FBEF1046}"/>
              </a:ext>
            </a:extLst>
          </p:cNvPr>
          <p:cNvSpPr txBox="1"/>
          <p:nvPr/>
        </p:nvSpPr>
        <p:spPr>
          <a:xfrm>
            <a:off x="1127050" y="274677"/>
            <a:ext cx="614561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How Open is it? Open Access Spectrum</a:t>
            </a:r>
          </a:p>
        </p:txBody>
      </p:sp>
    </p:spTree>
    <p:extLst>
      <p:ext uri="{BB962C8B-B14F-4D97-AF65-F5344CB8AC3E}">
        <p14:creationId xmlns:p14="http://schemas.microsoft.com/office/powerpoint/2010/main" val="2968332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3FB027-2113-27EE-CCC6-D8E97C97FF3E}"/>
              </a:ext>
            </a:extLst>
          </p:cNvPr>
          <p:cNvPicPr>
            <a:picLocks noChangeAspect="1"/>
          </p:cNvPicPr>
          <p:nvPr/>
        </p:nvPicPr>
        <p:blipFill>
          <a:blip r:embed="rId3"/>
          <a:stretch>
            <a:fillRect/>
          </a:stretch>
        </p:blipFill>
        <p:spPr>
          <a:xfrm>
            <a:off x="0" y="-195667"/>
            <a:ext cx="6815138" cy="7156698"/>
          </a:xfrm>
          <a:prstGeom prst="rect">
            <a:avLst/>
          </a:prstGeom>
        </p:spPr>
      </p:pic>
      <p:sp>
        <p:nvSpPr>
          <p:cNvPr id="5" name="TextBox 4">
            <a:extLst>
              <a:ext uri="{FF2B5EF4-FFF2-40B4-BE49-F238E27FC236}">
                <a16:creationId xmlns:a16="http://schemas.microsoft.com/office/drawing/2014/main" id="{43325668-AAB8-14B9-62E1-95443935C52C}"/>
              </a:ext>
            </a:extLst>
          </p:cNvPr>
          <p:cNvSpPr txBox="1"/>
          <p:nvPr/>
        </p:nvSpPr>
        <p:spPr>
          <a:xfrm>
            <a:off x="7168752" y="484366"/>
            <a:ext cx="4479634" cy="646331"/>
          </a:xfrm>
          <a:prstGeom prst="rect">
            <a:avLst/>
          </a:prstGeom>
          <a:noFill/>
        </p:spPr>
        <p:txBody>
          <a:bodyPr wrap="square" rtlCol="0">
            <a:spAutoFit/>
          </a:bodyPr>
          <a:lstStyle/>
          <a:p>
            <a:r>
              <a:rPr lang="en-US" b="1" dirty="0"/>
              <a:t>Open Collaborative Science Manifesto, 2022 </a:t>
            </a:r>
            <a:r>
              <a:rPr lang="en-US" dirty="0"/>
              <a:t>(</a:t>
            </a:r>
            <a:r>
              <a:rPr lang="en-US" dirty="0" err="1"/>
              <a:t>www.ocsd.net</a:t>
            </a:r>
            <a:r>
              <a:rPr lang="en-US" dirty="0"/>
              <a:t>)</a:t>
            </a:r>
          </a:p>
        </p:txBody>
      </p:sp>
      <p:sp>
        <p:nvSpPr>
          <p:cNvPr id="6" name="TextBox 5">
            <a:extLst>
              <a:ext uri="{FF2B5EF4-FFF2-40B4-BE49-F238E27FC236}">
                <a16:creationId xmlns:a16="http://schemas.microsoft.com/office/drawing/2014/main" id="{10273E9C-E5A6-EB05-4849-31A374E4726B}"/>
              </a:ext>
            </a:extLst>
          </p:cNvPr>
          <p:cNvSpPr txBox="1"/>
          <p:nvPr/>
        </p:nvSpPr>
        <p:spPr>
          <a:xfrm>
            <a:off x="7237926" y="2665927"/>
            <a:ext cx="4341287" cy="2308324"/>
          </a:xfrm>
          <a:prstGeom prst="rect">
            <a:avLst/>
          </a:prstGeom>
          <a:noFill/>
        </p:spPr>
        <p:txBody>
          <a:bodyPr wrap="square" rtlCol="0">
            <a:spAutoFit/>
          </a:bodyPr>
          <a:lstStyle/>
          <a:p>
            <a:pPr algn="ctr"/>
            <a:r>
              <a:rPr lang="en-US" dirty="0"/>
              <a:t>“We believe this is the ultimate goal: an inclusive science that not only meets the material and intellectual needs of society but that improves our well being, achieves social justice and empowers every individual to use knowledge as a pathway to the sustainable development of their communities”</a:t>
            </a:r>
          </a:p>
        </p:txBody>
      </p:sp>
    </p:spTree>
    <p:extLst>
      <p:ext uri="{BB962C8B-B14F-4D97-AF65-F5344CB8AC3E}">
        <p14:creationId xmlns:p14="http://schemas.microsoft.com/office/powerpoint/2010/main" val="1252954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extBox 13"/>
          <p:cNvSpPr txBox="1"/>
          <p:nvPr/>
        </p:nvSpPr>
        <p:spPr>
          <a:xfrm>
            <a:off x="951914" y="2074363"/>
            <a:ext cx="2752354" cy="2709275"/>
          </a:xfrm>
          <a:prstGeom prst="rect">
            <a:avLst/>
          </a:prstGeom>
          <a:solidFill>
            <a:schemeClr val="accent1"/>
          </a:solidFill>
          <a:ln w="174625" cmpd="thinThick">
            <a:solidFill>
              <a:schemeClr val="accent1"/>
            </a:solidFill>
          </a:ln>
        </p:spPr>
        <p:txBody>
          <a:bodyPr vert="horz" lIns="91440" tIns="45720" rIns="91440" bIns="45720" rtlCol="0" anchor="ctr">
            <a:normAutofit/>
          </a:bodyPr>
          <a:lstStyle/>
          <a:p>
            <a:pPr algn="ctr">
              <a:lnSpc>
                <a:spcPct val="90000"/>
              </a:lnSpc>
              <a:spcBef>
                <a:spcPct val="0"/>
              </a:spcBef>
              <a:spcAft>
                <a:spcPts val="600"/>
              </a:spcAft>
            </a:pPr>
            <a:r>
              <a:rPr lang="en-US" sz="2800" b="1" kern="1200" spc="300" dirty="0">
                <a:solidFill>
                  <a:srgbClr val="FFFFFF"/>
                </a:solidFill>
                <a:latin typeface="+mj-lt"/>
                <a:ea typeface="+mj-ea"/>
                <a:cs typeface="+mj-cs"/>
              </a:rPr>
              <a:t>WHAT ARE INDIGENOUS DATA?</a:t>
            </a:r>
          </a:p>
        </p:txBody>
      </p:sp>
      <p:sp>
        <p:nvSpPr>
          <p:cNvPr id="7" name="TextBox 6"/>
          <p:cNvSpPr txBox="1"/>
          <p:nvPr/>
        </p:nvSpPr>
        <p:spPr>
          <a:xfrm>
            <a:off x="4110038" y="1195388"/>
            <a:ext cx="6804025" cy="693738"/>
          </a:xfrm>
          <a:prstGeom prst="rect">
            <a:avLst/>
          </a:prstGeom>
          <a:noFill/>
        </p:spPr>
        <p:txBody>
          <a:bodyPr wrap="square" rtlCol="0" anchor="t">
            <a:normAutofit/>
          </a:bodyPr>
          <a:lstStyle/>
          <a:p>
            <a:pPr>
              <a:lnSpc>
                <a:spcPct val="90000"/>
              </a:lnSpc>
              <a:spcAft>
                <a:spcPts val="600"/>
              </a:spcAft>
              <a:defRPr/>
            </a:pPr>
            <a:r>
              <a:rPr lang="en-US" sz="2000">
                <a:solidFill>
                  <a:schemeClr val="tx1">
                    <a:lumMod val="75000"/>
                    <a:lumOff val="25000"/>
                  </a:schemeClr>
                </a:solidFill>
                <a:latin typeface="Arial" panose="020B0604020202020204" pitchFamily="34" charset="0"/>
                <a:cs typeface="Arial" panose="020B0604020202020204" pitchFamily="34" charset="0"/>
              </a:rPr>
              <a:t>Information, in any format, that impacts Indigenous lives at the collective and individual levels:</a:t>
            </a:r>
            <a:endParaRPr lang="en-AU" sz="2000">
              <a:solidFill>
                <a:schemeClr val="tx1">
                  <a:lumMod val="75000"/>
                  <a:lumOff val="25000"/>
                </a:schemeClr>
              </a:solidFill>
              <a:latin typeface="Arial" panose="020B0604020202020204" pitchFamily="34" charset="0"/>
              <a:cs typeface="Arial" panose="020B0604020202020204" pitchFamily="34" charset="0"/>
            </a:endParaRPr>
          </a:p>
        </p:txBody>
      </p:sp>
      <p:sp>
        <p:nvSpPr>
          <p:cNvPr id="19" name="Rectangle 18"/>
          <p:cNvSpPr/>
          <p:nvPr/>
        </p:nvSpPr>
        <p:spPr>
          <a:xfrm>
            <a:off x="4110038" y="1943100"/>
            <a:ext cx="1936750" cy="3243263"/>
          </a:xfrm>
          <a:prstGeom prst="rect">
            <a:avLst/>
          </a:prstGeom>
          <a:solidFill>
            <a:schemeClr val="bg1"/>
          </a:solidFill>
          <a:ln w="28575">
            <a:solidFill>
              <a:srgbClr val="4197A3"/>
            </a:solidFill>
          </a:ln>
          <a:effectLst/>
        </p:spPr>
        <p:style>
          <a:lnRef idx="1">
            <a:schemeClr val="accent1"/>
          </a:lnRef>
          <a:fillRef idx="3">
            <a:schemeClr val="accent1"/>
          </a:fillRef>
          <a:effectRef idx="2">
            <a:schemeClr val="accent1"/>
          </a:effectRef>
          <a:fontRef idx="minor">
            <a:schemeClr val="lt1"/>
          </a:fontRef>
        </p:style>
        <p:txBody>
          <a:bodyPr wrap="square" rtlCol="0" anchor="t">
            <a:normAutofit/>
          </a:bodyPr>
          <a:lstStyle/>
          <a:p>
            <a:pPr algn="ctr">
              <a:lnSpc>
                <a:spcPct val="90000"/>
              </a:lnSpc>
              <a:spcAft>
                <a:spcPts val="600"/>
              </a:spcAft>
            </a:pPr>
            <a:r>
              <a:rPr lang="en-US" sz="1500" b="1">
                <a:solidFill>
                  <a:srgbClr val="4197A3"/>
                </a:solidFill>
                <a:latin typeface="Arial" panose="020B0604020202020204" pitchFamily="34" charset="0"/>
                <a:ea typeface="Century Gothic" charset="0"/>
                <a:cs typeface="Arial" panose="020B0604020202020204" pitchFamily="34" charset="0"/>
              </a:rPr>
              <a:t>DATA ABOUT OUR RESOURCES AND ENVIRONMENTS</a:t>
            </a:r>
          </a:p>
          <a:p>
            <a:pPr algn="ctr">
              <a:lnSpc>
                <a:spcPct val="90000"/>
              </a:lnSpc>
              <a:spcAft>
                <a:spcPts val="600"/>
              </a:spcAft>
            </a:pPr>
            <a:r>
              <a:rPr lang="en-US" sz="1500" b="1">
                <a:solidFill>
                  <a:schemeClr val="tx1">
                    <a:lumMod val="75000"/>
                    <a:lumOff val="25000"/>
                  </a:schemeClr>
                </a:solidFill>
                <a:latin typeface="Arial" panose="020B0604020202020204" pitchFamily="34" charset="0"/>
                <a:ea typeface="Century Gothic" charset="0"/>
                <a:cs typeface="Arial" panose="020B0604020202020204" pitchFamily="34" charset="0"/>
              </a:rPr>
              <a:t> </a:t>
            </a:r>
            <a:endParaRPr lang="en-US" sz="1500">
              <a:solidFill>
                <a:schemeClr val="tx1">
                  <a:lumMod val="75000"/>
                  <a:lumOff val="25000"/>
                </a:schemeClr>
              </a:solidFill>
              <a:latin typeface="Arial" panose="020B0604020202020204" pitchFamily="34" charset="0"/>
              <a:ea typeface="Century Gothic" charset="0"/>
              <a:cs typeface="Arial" panose="020B0604020202020204" pitchFamily="34" charset="0"/>
            </a:endParaRPr>
          </a:p>
          <a:p>
            <a:pPr algn="ctr">
              <a:lnSpc>
                <a:spcPct val="90000"/>
              </a:lnSpc>
              <a:spcAft>
                <a:spcPts val="600"/>
              </a:spcAft>
            </a:pPr>
            <a:r>
              <a:rPr lang="en-US" sz="1500">
                <a:solidFill>
                  <a:schemeClr val="tx1">
                    <a:lumMod val="75000"/>
                    <a:lumOff val="25000"/>
                  </a:schemeClr>
                </a:solidFill>
                <a:latin typeface="Arial" panose="020B0604020202020204" pitchFamily="34" charset="0"/>
                <a:ea typeface="Century Gothic" charset="0"/>
                <a:cs typeface="Arial" panose="020B0604020202020204" pitchFamily="34" charset="0"/>
              </a:rPr>
              <a:t>Land information,  history, geological  information, titles, water information, etc.</a:t>
            </a:r>
            <a:endParaRPr lang="en-AU" sz="1500">
              <a:solidFill>
                <a:schemeClr val="tx1">
                  <a:lumMod val="75000"/>
                  <a:lumOff val="25000"/>
                </a:schemeClr>
              </a:solidFill>
              <a:latin typeface="Arial" panose="020B0604020202020204" pitchFamily="34" charset="0"/>
              <a:ea typeface="Century Gothic" charset="0"/>
              <a:cs typeface="Arial" panose="020B0604020202020204" pitchFamily="34" charset="0"/>
            </a:endParaRPr>
          </a:p>
        </p:txBody>
      </p:sp>
      <p:sp>
        <p:nvSpPr>
          <p:cNvPr id="4" name="Rectangle 3"/>
          <p:cNvSpPr/>
          <p:nvPr/>
        </p:nvSpPr>
        <p:spPr>
          <a:xfrm>
            <a:off x="6092825" y="1943100"/>
            <a:ext cx="2538413" cy="3243263"/>
          </a:xfrm>
          <a:prstGeom prst="rect">
            <a:avLst/>
          </a:prstGeom>
          <a:solidFill>
            <a:schemeClr val="bg1"/>
          </a:solidFill>
          <a:ln w="28575">
            <a:solidFill>
              <a:srgbClr val="4197A3"/>
            </a:solidFill>
          </a:ln>
          <a:effectLst/>
        </p:spPr>
        <p:style>
          <a:lnRef idx="1">
            <a:schemeClr val="accent1"/>
          </a:lnRef>
          <a:fillRef idx="3">
            <a:schemeClr val="accent1"/>
          </a:fillRef>
          <a:effectRef idx="2">
            <a:schemeClr val="accent1"/>
          </a:effectRef>
          <a:fontRef idx="minor">
            <a:schemeClr val="lt1"/>
          </a:fontRef>
        </p:style>
        <p:txBody>
          <a:bodyPr wrap="square" rtlCol="0" anchor="t">
            <a:normAutofit/>
          </a:bodyPr>
          <a:lstStyle/>
          <a:p>
            <a:pPr algn="ctr">
              <a:lnSpc>
                <a:spcPct val="90000"/>
              </a:lnSpc>
              <a:spcAft>
                <a:spcPts val="600"/>
              </a:spcAft>
              <a:defRPr/>
            </a:pPr>
            <a:r>
              <a:rPr lang="en-US" b="1">
                <a:solidFill>
                  <a:srgbClr val="4197A3"/>
                </a:solidFill>
                <a:latin typeface="Arial" panose="020B0604020202020204" pitchFamily="34" charset="0"/>
                <a:ea typeface="Century Gothic" charset="0"/>
                <a:cs typeface="Arial" panose="020B0604020202020204" pitchFamily="34" charset="0"/>
              </a:rPr>
              <a:t>DATA ABOUT US AS INDIVIDUALS </a:t>
            </a:r>
          </a:p>
          <a:p>
            <a:pPr algn="ctr">
              <a:lnSpc>
                <a:spcPct val="90000"/>
              </a:lnSpc>
              <a:spcAft>
                <a:spcPts val="600"/>
              </a:spcAft>
              <a:defRPr/>
            </a:pPr>
            <a:endParaRPr lang="en-US">
              <a:solidFill>
                <a:schemeClr val="tx1">
                  <a:lumMod val="75000"/>
                  <a:lumOff val="25000"/>
                </a:schemeClr>
              </a:solidFill>
              <a:latin typeface="Arial" panose="020B0604020202020204" pitchFamily="34" charset="0"/>
              <a:ea typeface="Century Gothic" charset="0"/>
              <a:cs typeface="Arial" panose="020B0604020202020204" pitchFamily="34" charset="0"/>
            </a:endParaRPr>
          </a:p>
          <a:p>
            <a:pPr algn="ctr">
              <a:lnSpc>
                <a:spcPct val="90000"/>
              </a:lnSpc>
              <a:spcAft>
                <a:spcPts val="600"/>
              </a:spcAft>
              <a:defRPr/>
            </a:pPr>
            <a:r>
              <a:rPr lang="en-US">
                <a:solidFill>
                  <a:schemeClr val="tx1">
                    <a:lumMod val="75000"/>
                    <a:lumOff val="25000"/>
                  </a:schemeClr>
                </a:solidFill>
                <a:latin typeface="Arial" panose="020B0604020202020204" pitchFamily="34" charset="0"/>
                <a:ea typeface="Century Gothic" charset="0"/>
                <a:cs typeface="Arial" panose="020B0604020202020204" pitchFamily="34" charset="0"/>
              </a:rPr>
              <a:t>Demographic data, such as: administrative, legal, health and social data; commercially held data;  service use data; our own data; etc.</a:t>
            </a:r>
            <a:endParaRPr lang="en-AU">
              <a:solidFill>
                <a:schemeClr val="tx1">
                  <a:lumMod val="75000"/>
                  <a:lumOff val="25000"/>
                </a:schemeClr>
              </a:solidFill>
              <a:latin typeface="Arial" panose="020B0604020202020204" pitchFamily="34" charset="0"/>
              <a:ea typeface="Century Gothic" charset="0"/>
              <a:cs typeface="Arial" panose="020B0604020202020204" pitchFamily="34" charset="0"/>
            </a:endParaRPr>
          </a:p>
        </p:txBody>
      </p:sp>
      <p:sp>
        <p:nvSpPr>
          <p:cNvPr id="21" name="Rectangle 20"/>
          <p:cNvSpPr/>
          <p:nvPr/>
        </p:nvSpPr>
        <p:spPr>
          <a:xfrm>
            <a:off x="8675688" y="1943100"/>
            <a:ext cx="2236788" cy="3243263"/>
          </a:xfrm>
          <a:prstGeom prst="rect">
            <a:avLst/>
          </a:prstGeom>
          <a:solidFill>
            <a:schemeClr val="bg1"/>
          </a:solidFill>
          <a:ln w="28575">
            <a:solidFill>
              <a:srgbClr val="4197A3"/>
            </a:solidFill>
          </a:ln>
          <a:effectLst/>
        </p:spPr>
        <p:style>
          <a:lnRef idx="1">
            <a:schemeClr val="accent1"/>
          </a:lnRef>
          <a:fillRef idx="3">
            <a:schemeClr val="accent1"/>
          </a:fillRef>
          <a:effectRef idx="2">
            <a:schemeClr val="accent1"/>
          </a:effectRef>
          <a:fontRef idx="minor">
            <a:schemeClr val="lt1"/>
          </a:fontRef>
        </p:style>
        <p:txBody>
          <a:bodyPr wrap="square" rtlCol="0" anchor="t">
            <a:normAutofit/>
          </a:bodyPr>
          <a:lstStyle/>
          <a:p>
            <a:pPr algn="ctr">
              <a:lnSpc>
                <a:spcPct val="90000"/>
              </a:lnSpc>
              <a:spcAft>
                <a:spcPts val="600"/>
              </a:spcAft>
            </a:pPr>
            <a:r>
              <a:rPr lang="en-US" b="1">
                <a:solidFill>
                  <a:srgbClr val="4197A3"/>
                </a:solidFill>
                <a:latin typeface="Arial" panose="020B0604020202020204" pitchFamily="34" charset="0"/>
                <a:ea typeface="Century Gothic" charset="0"/>
                <a:cs typeface="Arial" panose="020B0604020202020204" pitchFamily="34" charset="0"/>
              </a:rPr>
              <a:t>DATA ABOUT US AS NATIONS</a:t>
            </a:r>
          </a:p>
          <a:p>
            <a:pPr algn="ctr">
              <a:lnSpc>
                <a:spcPct val="90000"/>
              </a:lnSpc>
              <a:spcAft>
                <a:spcPts val="600"/>
              </a:spcAft>
            </a:pPr>
            <a:endParaRPr lang="en-US">
              <a:solidFill>
                <a:schemeClr val="tx1">
                  <a:lumMod val="75000"/>
                  <a:lumOff val="25000"/>
                </a:schemeClr>
              </a:solidFill>
              <a:latin typeface="Arial" panose="020B0604020202020204" pitchFamily="34" charset="0"/>
              <a:ea typeface="Century Gothic" charset="0"/>
              <a:cs typeface="Arial" panose="020B0604020202020204" pitchFamily="34" charset="0"/>
            </a:endParaRPr>
          </a:p>
          <a:p>
            <a:pPr algn="ctr">
              <a:lnSpc>
                <a:spcPct val="90000"/>
              </a:lnSpc>
              <a:spcAft>
                <a:spcPts val="600"/>
              </a:spcAft>
            </a:pPr>
            <a:r>
              <a:rPr lang="en-US">
                <a:solidFill>
                  <a:schemeClr val="tx1">
                    <a:lumMod val="75000"/>
                    <a:lumOff val="25000"/>
                  </a:schemeClr>
                </a:solidFill>
                <a:latin typeface="Arial" panose="020B0604020202020204" pitchFamily="34" charset="0"/>
                <a:ea typeface="Century Gothic" charset="0"/>
                <a:cs typeface="Arial" panose="020B0604020202020204" pitchFamily="34" charset="0"/>
              </a:rPr>
              <a:t>Traditional and cultural information, archives, oral histories, literature, ancestral knowledge, community stories, etc. </a:t>
            </a:r>
            <a:endParaRPr lang="en-AU">
              <a:solidFill>
                <a:schemeClr val="tx1">
                  <a:lumMod val="75000"/>
                  <a:lumOff val="25000"/>
                </a:schemeClr>
              </a:solidFill>
              <a:latin typeface="Arial" panose="020B0604020202020204" pitchFamily="34" charset="0"/>
              <a:ea typeface="Century Gothic" charset="0"/>
              <a:cs typeface="Arial" panose="020B0604020202020204" pitchFamily="34" charset="0"/>
            </a:endParaRPr>
          </a:p>
        </p:txBody>
      </p:sp>
      <p:sp>
        <p:nvSpPr>
          <p:cNvPr id="9" name="Rectangle 8"/>
          <p:cNvSpPr/>
          <p:nvPr/>
        </p:nvSpPr>
        <p:spPr>
          <a:xfrm>
            <a:off x="4110038" y="5241925"/>
            <a:ext cx="6804025" cy="41910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rtlCol="0" anchor="t">
            <a:normAutofit/>
          </a:bodyPr>
          <a:lstStyle/>
          <a:p>
            <a:pPr algn="r">
              <a:lnSpc>
                <a:spcPct val="90000"/>
              </a:lnSpc>
              <a:spcAft>
                <a:spcPts val="600"/>
              </a:spcAft>
            </a:pPr>
            <a:r>
              <a:rPr lang="en-AU" dirty="0">
                <a:solidFill>
                  <a:schemeClr val="tx1">
                    <a:lumMod val="75000"/>
                    <a:lumOff val="25000"/>
                  </a:schemeClr>
                </a:solidFill>
                <a:latin typeface="Arial" panose="020B0604020202020204" pitchFamily="34" charset="0"/>
                <a:ea typeface="Century Gothic" charset="0"/>
                <a:cs typeface="Arial" panose="020B0604020202020204" pitchFamily="34" charset="0"/>
              </a:rPr>
              <a:t>Informed by British Columbia First Nations emerging definition</a:t>
            </a:r>
          </a:p>
        </p:txBody>
      </p:sp>
    </p:spTree>
    <p:extLst>
      <p:ext uri="{BB962C8B-B14F-4D97-AF65-F5344CB8AC3E}">
        <p14:creationId xmlns:p14="http://schemas.microsoft.com/office/powerpoint/2010/main" val="2813222496"/>
      </p:ext>
    </p:extLst>
  </p:cSld>
  <p:clrMapOvr>
    <a:masterClrMapping/>
  </p:clrMapOvr>
  <p:transition spd="slow" advTm="35124">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DC3FD-68C7-3C4A-9A83-B21D925E49EF}"/>
              </a:ext>
            </a:extLst>
          </p:cNvPr>
          <p:cNvSpPr>
            <a:spLocks noGrp="1"/>
          </p:cNvSpPr>
          <p:nvPr>
            <p:ph type="title"/>
          </p:nvPr>
        </p:nvSpPr>
        <p:spPr>
          <a:xfrm>
            <a:off x="457199" y="514350"/>
            <a:ext cx="4271963" cy="5900738"/>
          </a:xfrm>
          <a:solidFill>
            <a:srgbClr val="0070C0"/>
          </a:solidFill>
        </p:spPr>
        <p:txBody>
          <a:bodyPr>
            <a:normAutofit/>
          </a:bodyPr>
          <a:lstStyle/>
          <a:p>
            <a:pPr algn="ctr"/>
            <a:r>
              <a:rPr lang="en-US" sz="3700" b="1" dirty="0">
                <a:solidFill>
                  <a:schemeClr val="bg1"/>
                </a:solidFill>
                <a:latin typeface="Arial Black" panose="020B0604020202020204" pitchFamily="34" charset="0"/>
                <a:cs typeface="Arial Black" panose="020B0604020202020204" pitchFamily="34" charset="0"/>
              </a:rPr>
              <a:t>Challenges of open science &amp; data governance for Indigenous Peoples</a:t>
            </a:r>
          </a:p>
        </p:txBody>
      </p:sp>
      <p:sp>
        <p:nvSpPr>
          <p:cNvPr id="3" name="Content Placeholder 2">
            <a:extLst>
              <a:ext uri="{FF2B5EF4-FFF2-40B4-BE49-F238E27FC236}">
                <a16:creationId xmlns:a16="http://schemas.microsoft.com/office/drawing/2014/main" id="{C1F716C3-C93B-0143-9EC9-1B83CCBB299A}"/>
              </a:ext>
            </a:extLst>
          </p:cNvPr>
          <p:cNvSpPr>
            <a:spLocks noGrp="1"/>
          </p:cNvSpPr>
          <p:nvPr>
            <p:ph idx="1"/>
          </p:nvPr>
        </p:nvSpPr>
        <p:spPr>
          <a:xfrm>
            <a:off x="4890516" y="0"/>
            <a:ext cx="7301484" cy="8534399"/>
          </a:xfrm>
        </p:spPr>
        <p:txBody>
          <a:bodyPr anchor="ctr">
            <a:normAutofit/>
          </a:bodyPr>
          <a:lstStyle/>
          <a:p>
            <a:r>
              <a:rPr lang="en-US" sz="1800" b="1" dirty="0">
                <a:latin typeface="Arial" panose="020B0604020202020204" pitchFamily="34" charset="0"/>
                <a:cs typeface="Arial" panose="020B0604020202020204" pitchFamily="34" charset="0"/>
              </a:rPr>
              <a:t> Indigenous peoples and communities are largely </a:t>
            </a:r>
            <a:r>
              <a:rPr lang="en-US" sz="1800" b="1" u="sng" dirty="0">
                <a:latin typeface="Arial" panose="020B0604020202020204" pitchFamily="34" charset="0"/>
                <a:cs typeface="Arial" panose="020B0604020202020204" pitchFamily="34" charset="0"/>
              </a:rPr>
              <a:t>not</a:t>
            </a:r>
            <a:r>
              <a:rPr lang="en-US" sz="1800" b="1" dirty="0">
                <a:latin typeface="Arial" panose="020B0604020202020204" pitchFamily="34" charset="0"/>
                <a:cs typeface="Arial" panose="020B0604020202020204" pitchFamily="34" charset="0"/>
              </a:rPr>
              <a:t> the legal rights holders of their data. </a:t>
            </a:r>
          </a:p>
          <a:p>
            <a:pPr lvl="1"/>
            <a:r>
              <a:rPr lang="en-US" sz="1800" b="1" dirty="0">
                <a:solidFill>
                  <a:schemeClr val="accent1"/>
                </a:solidFill>
                <a:latin typeface="Arial" panose="020B0604020202020204" pitchFamily="34" charset="0"/>
                <a:cs typeface="Arial" panose="020B0604020202020204" pitchFamily="34" charset="0"/>
              </a:rPr>
              <a:t>Who are? Universities, databases, individual researchers.</a:t>
            </a:r>
          </a:p>
          <a:p>
            <a:r>
              <a:rPr lang="en-US" sz="1800" b="1" u="sng" dirty="0">
                <a:latin typeface="Arial" panose="020B0604020202020204" pitchFamily="34" charset="0"/>
                <a:cs typeface="Arial" panose="020B0604020202020204" pitchFamily="34" charset="0"/>
              </a:rPr>
              <a:t>Issues</a:t>
            </a:r>
            <a:r>
              <a:rPr lang="en-US" sz="1800" b="1" dirty="0">
                <a:latin typeface="Arial" panose="020B0604020202020204" pitchFamily="34" charset="0"/>
                <a:cs typeface="Arial" panose="020B0604020202020204" pitchFamily="34" charset="0"/>
              </a:rPr>
              <a:t> of responsibility &amp; ownership, as well as the incomplete and significant mistakes in the metadata, </a:t>
            </a:r>
            <a:r>
              <a:rPr lang="en-US" sz="1800" b="1" u="sng" dirty="0">
                <a:latin typeface="Arial" panose="020B0604020202020204" pitchFamily="34" charset="0"/>
                <a:cs typeface="Arial" panose="020B0604020202020204" pitchFamily="34" charset="0"/>
              </a:rPr>
              <a:t>continue into the digital live</a:t>
            </a:r>
            <a:r>
              <a:rPr lang="en-US" sz="1800" b="1" dirty="0">
                <a:latin typeface="Arial" panose="020B0604020202020204" pitchFamily="34" charset="0"/>
                <a:cs typeface="Arial" panose="020B0604020202020204" pitchFamily="34" charset="0"/>
              </a:rPr>
              <a:t>s of this material.</a:t>
            </a:r>
          </a:p>
          <a:p>
            <a:r>
              <a:rPr lang="en-US" sz="1800" b="1" dirty="0">
                <a:latin typeface="Arial" panose="020B0604020202020204" pitchFamily="34" charset="0"/>
                <a:cs typeface="Arial" panose="020B0604020202020204" pitchFamily="34" charset="0"/>
              </a:rPr>
              <a:t>Enormous amount of Indigenous data held in collections, museums, libraries,  repositories, archives, repositories, and online databases.</a:t>
            </a:r>
          </a:p>
          <a:p>
            <a:pPr lvl="1"/>
            <a:r>
              <a:rPr lang="en-US" sz="1800" b="1" dirty="0">
                <a:solidFill>
                  <a:schemeClr val="accent1"/>
                </a:solidFill>
                <a:latin typeface="Arial" panose="020B0604020202020204" pitchFamily="34" charset="0"/>
                <a:cs typeface="Arial" panose="020B0604020202020204" pitchFamily="34" charset="0"/>
              </a:rPr>
              <a:t>Information about community names, provenance and data protocols are missing from collections. </a:t>
            </a:r>
            <a:endParaRPr lang="en-US" sz="1800" b="1" dirty="0">
              <a:latin typeface="Arial" panose="020B0604020202020204" pitchFamily="34" charset="0"/>
              <a:cs typeface="Arial" panose="020B0604020202020204" pitchFamily="34" charset="0"/>
            </a:endParaRPr>
          </a:p>
          <a:p>
            <a:r>
              <a:rPr lang="en-US" sz="1800" b="1" dirty="0">
                <a:latin typeface="Arial" panose="020B0604020202020204" pitchFamily="34" charset="0"/>
                <a:cs typeface="Arial" panose="020B0604020202020204" pitchFamily="34" charset="0"/>
              </a:rPr>
              <a:t>With movements to increased Traditional Ecological Knowledge in STEM, there are more researchers working and collecting data and samples from Indigenous communities than ever before, </a:t>
            </a:r>
            <a:r>
              <a:rPr lang="en-US" sz="1800" b="1" u="sng" dirty="0">
                <a:latin typeface="Arial" panose="020B0604020202020204" pitchFamily="34" charset="0"/>
                <a:cs typeface="Arial" panose="020B0604020202020204" pitchFamily="34" charset="0"/>
              </a:rPr>
              <a:t>generating</a:t>
            </a:r>
            <a:r>
              <a:rPr lang="en-US" sz="1800" b="1" dirty="0">
                <a:latin typeface="Arial" panose="020B0604020202020204" pitchFamily="34" charset="0"/>
                <a:cs typeface="Arial" panose="020B0604020202020204" pitchFamily="34" charset="0"/>
              </a:rPr>
              <a:t> vast amounts of </a:t>
            </a:r>
            <a:r>
              <a:rPr lang="en-US" sz="1800" b="1" u="sng" dirty="0">
                <a:latin typeface="Arial" panose="020B0604020202020204" pitchFamily="34" charset="0"/>
                <a:cs typeface="Arial" panose="020B0604020202020204" pitchFamily="34" charset="0"/>
              </a:rPr>
              <a:t>new data</a:t>
            </a:r>
            <a:r>
              <a:rPr lang="en-US" sz="1800" b="1" dirty="0">
                <a:latin typeface="Arial" panose="020B0604020202020204" pitchFamily="34" charset="0"/>
                <a:cs typeface="Arial" panose="020B0604020202020204" pitchFamily="34" charset="0"/>
              </a:rPr>
              <a:t>. </a:t>
            </a:r>
          </a:p>
          <a:p>
            <a:pPr lvl="1"/>
            <a:r>
              <a:rPr lang="en-US" sz="1800" b="1" dirty="0">
                <a:solidFill>
                  <a:schemeClr val="accent1"/>
                </a:solidFill>
                <a:latin typeface="Arial" panose="020B0604020202020204" pitchFamily="34" charset="0"/>
                <a:cs typeface="Arial" panose="020B0604020202020204" pitchFamily="34" charset="0"/>
              </a:rPr>
              <a:t>What are the data responsibilities of these researchers? Of community experts?</a:t>
            </a:r>
          </a:p>
          <a:p>
            <a:pPr marL="0" indent="0">
              <a:buNone/>
            </a:pPr>
            <a:endParaRPr lang="en-US" sz="1500" b="1" dirty="0">
              <a:latin typeface="Arial" panose="020B0604020202020204" pitchFamily="34" charset="0"/>
              <a:cs typeface="Arial" panose="020B0604020202020204" pitchFamily="34" charset="0"/>
            </a:endParaRPr>
          </a:p>
          <a:p>
            <a:endParaRPr lang="en-US" sz="1500" dirty="0"/>
          </a:p>
        </p:txBody>
      </p:sp>
    </p:spTree>
    <p:extLst>
      <p:ext uri="{BB962C8B-B14F-4D97-AF65-F5344CB8AC3E}">
        <p14:creationId xmlns:p14="http://schemas.microsoft.com/office/powerpoint/2010/main" val="4090366097"/>
      </p:ext>
    </p:extLst>
  </p:cSld>
  <p:clrMapOvr>
    <a:masterClrMapping/>
  </p:clrMapOvr>
  <mc:AlternateContent xmlns:mc="http://schemas.openxmlformats.org/markup-compatibility/2006" xmlns:p14="http://schemas.microsoft.com/office/powerpoint/2010/main">
    <mc:Choice Requires="p14">
      <p:transition spd="slow" p14:dur="2000" advTm="82708"/>
    </mc:Choice>
    <mc:Fallback xmlns="">
      <p:transition spd="slow" advTm="827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9.3|2.6"/>
</p:tagLst>
</file>

<file path=ppt/tags/tag2.xml><?xml version="1.0" encoding="utf-8"?>
<p:tagLst xmlns:a="http://schemas.openxmlformats.org/drawingml/2006/main" xmlns:r="http://schemas.openxmlformats.org/officeDocument/2006/relationships" xmlns:p="http://schemas.openxmlformats.org/presentationml/2006/main">
  <p:tag name="TIMING" val="|4.9|2.2|1.6|1.5"/>
</p:tagLst>
</file>

<file path=ppt/tags/tag3.xml><?xml version="1.0" encoding="utf-8"?>
<p:tagLst xmlns:a="http://schemas.openxmlformats.org/drawingml/2006/main" xmlns:r="http://schemas.openxmlformats.org/officeDocument/2006/relationships" xmlns:p="http://schemas.openxmlformats.org/presentationml/2006/main">
  <p:tag name="TIMING" val="|1.2|3.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2732</TotalTime>
  <Words>3831</Words>
  <Application>Microsoft Macintosh PowerPoint</Application>
  <PresentationFormat>Widescreen</PresentationFormat>
  <Paragraphs>265</Paragraphs>
  <Slides>33</Slides>
  <Notes>27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Architects Daughter</vt:lpstr>
      <vt:lpstr>Arial</vt:lpstr>
      <vt:lpstr>Arial Black</vt:lpstr>
      <vt:lpstr>Book Antiqua</vt:lpstr>
      <vt:lpstr>Calibri</vt:lpstr>
      <vt:lpstr>Calibri Light</vt:lpstr>
      <vt:lpstr>Century Gothic</vt:lpstr>
      <vt:lpstr>Raleway</vt:lpstr>
      <vt:lpstr>Office Theme</vt:lpstr>
      <vt:lpstr>The Ethics of Data:  Moving from Data “Wardship” to Data Sovereignty </vt:lpstr>
      <vt:lpstr>PowerPoint Presentation</vt:lpstr>
      <vt:lpstr>PowerPoint Presentation</vt:lpstr>
      <vt:lpstr>PowerPoint Presentation</vt:lpstr>
      <vt:lpstr>Open science is a movement to make scientific data more accessible &amp; equitable</vt:lpstr>
      <vt:lpstr>PowerPoint Presentation</vt:lpstr>
      <vt:lpstr>PowerPoint Presentation</vt:lpstr>
      <vt:lpstr>PowerPoint Presentation</vt:lpstr>
      <vt:lpstr>Challenges of open science &amp; data governance for Indigenous Peoples</vt:lpstr>
      <vt:lpstr>PowerPoint Presentation</vt:lpstr>
      <vt:lpstr>Ethics Dumping</vt:lpstr>
      <vt:lpstr>Can you think of examples of Ethics Dumping or Helicopter Science in your research/field?</vt:lpstr>
      <vt:lpstr>A few examples…</vt:lpstr>
      <vt:lpstr>PowerPoint Presentation</vt:lpstr>
      <vt:lpstr>MAINSTREAM DATA SOVEREIGNTY &amp; DATA GOVERNANCE</vt:lpstr>
      <vt:lpstr>Indigenous Data Sovereignty</vt:lpstr>
      <vt:lpstr>PowerPoint Presentation</vt:lpstr>
      <vt:lpstr>PowerPoint Presentation</vt:lpstr>
      <vt:lpstr>PowerPoint Presentation</vt:lpstr>
      <vt:lpstr>PowerPoint Presentation</vt:lpstr>
      <vt:lpstr>PowerPoint Presentation</vt:lpstr>
      <vt:lpstr>Where can Indigenous Data Governance be put into practice?</vt:lpstr>
      <vt:lpstr>PowerPoint Presentation</vt:lpstr>
      <vt:lpstr>PowerPoint Presentation</vt:lpstr>
      <vt:lpstr>PowerPoint Presentation</vt:lpstr>
      <vt:lpstr>PowerPoint Presentation</vt:lpstr>
      <vt:lpstr>PowerPoint Presentation</vt:lpstr>
      <vt:lpstr>Open TEK- Data Sov statement</vt:lpstr>
      <vt:lpstr>Track data use and reuse</vt:lpstr>
      <vt:lpstr>Thinking forward:  Future of Indigenous Data Ethics</vt:lpstr>
      <vt:lpstr>PowerPoint Presentation</vt:lpstr>
      <vt:lpstr>Other resources to think about data ethics &amp; justice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Ethics of Data:  Moving from Data “Wardship” to Data Sovereignty </dc:title>
  <dc:creator>Jennings, Lydia Luisa - (lljennings)</dc:creator>
  <cp:lastModifiedBy>Jennings, Lydia Luisa - (lljennings)</cp:lastModifiedBy>
  <cp:revision>3</cp:revision>
  <dcterms:created xsi:type="dcterms:W3CDTF">2022-09-07T20:25:12Z</dcterms:created>
  <dcterms:modified xsi:type="dcterms:W3CDTF">2022-09-09T17:57:32Z</dcterms:modified>
</cp:coreProperties>
</file>

<file path=docProps/thumbnail.jpeg>
</file>